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6858000" cx="12192000"/>
  <p:notesSz cx="6858000" cy="9144000"/>
  <p:embeddedFontLst>
    <p:embeddedFont>
      <p:font typeface="ADLaM Display"/>
      <p:regular r:id="rId26"/>
    </p:embeddedFont>
    <p:embeddedFont>
      <p:font typeface="Anton"/>
      <p:regular r:id="rId27"/>
    </p:embeddedFont>
    <p:embeddedFont>
      <p:font typeface="Montserrat SemiBold"/>
      <p:regular r:id="rId28"/>
      <p:bold r:id="rId29"/>
      <p:italic r:id="rId30"/>
      <p:boldItalic r:id="rId31"/>
    </p:embeddedFont>
    <p:embeddedFont>
      <p:font typeface="Mulish"/>
      <p:regular r:id="rId32"/>
      <p:bold r:id="rId33"/>
      <p:italic r:id="rId34"/>
      <p:boldItalic r:id="rId35"/>
    </p:embeddedFont>
    <p:embeddedFont>
      <p:font typeface="Montserrat"/>
      <p:regular r:id="rId36"/>
      <p:bold r:id="rId37"/>
      <p:italic r:id="rId38"/>
      <p:boldItalic r:id="rId39"/>
    </p:embeddedFont>
    <p:embeddedFont>
      <p:font typeface="Inter"/>
      <p:regular r:id="rId40"/>
      <p:bold r:id="rId41"/>
      <p:italic r:id="rId42"/>
      <p:boldItalic r:id="rId43"/>
    </p:embeddedFont>
    <p:embeddedFont>
      <p:font typeface="Poppins"/>
      <p:regular r:id="rId44"/>
      <p:bold r:id="rId45"/>
      <p:italic r:id="rId46"/>
      <p:boldItalic r:id="rId47"/>
    </p:embeddedFont>
    <p:embeddedFont>
      <p:font typeface="Montserrat Medium"/>
      <p:regular r:id="rId48"/>
      <p:bold r:id="rId49"/>
      <p:italic r:id="rId50"/>
      <p:boldItalic r:id="rId51"/>
    </p:embeddedFont>
    <p:embeddedFont>
      <p:font typeface="Montserrat Light"/>
      <p:regular r:id="rId52"/>
      <p:bold r:id="rId53"/>
      <p:italic r:id="rId54"/>
      <p:boldItalic r:id="rId55"/>
    </p:embeddedFont>
    <p:embeddedFont>
      <p:font typeface="Sen"/>
      <p:regular r:id="rId56"/>
      <p:bold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8" roundtripDataSignature="AMtx7mjzVEJEuA6E/v7f+yVyVa3+SpkT3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Natalia Conejo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nter-regular.fntdata"/><Relationship Id="rId42" Type="http://schemas.openxmlformats.org/officeDocument/2006/relationships/font" Target="fonts/Inter-italic.fntdata"/><Relationship Id="rId41" Type="http://schemas.openxmlformats.org/officeDocument/2006/relationships/font" Target="fonts/Inter-bold.fntdata"/><Relationship Id="rId44" Type="http://schemas.openxmlformats.org/officeDocument/2006/relationships/font" Target="fonts/Poppins-regular.fntdata"/><Relationship Id="rId43" Type="http://schemas.openxmlformats.org/officeDocument/2006/relationships/font" Target="fonts/Inter-boldItalic.fntdata"/><Relationship Id="rId46" Type="http://schemas.openxmlformats.org/officeDocument/2006/relationships/font" Target="fonts/Poppins-italic.fntdata"/><Relationship Id="rId45" Type="http://schemas.openxmlformats.org/officeDocument/2006/relationships/font" Target="fonts/Poppins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MontserratMedium-regular.fntdata"/><Relationship Id="rId47" Type="http://schemas.openxmlformats.org/officeDocument/2006/relationships/font" Target="fonts/Poppins-boldItalic.fntdata"/><Relationship Id="rId49" Type="http://schemas.openxmlformats.org/officeDocument/2006/relationships/font" Target="fonts/MontserratMedium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SemiBold-boldItalic.fntdata"/><Relationship Id="rId30" Type="http://schemas.openxmlformats.org/officeDocument/2006/relationships/font" Target="fonts/MontserratSemiBold-italic.fntdata"/><Relationship Id="rId33" Type="http://schemas.openxmlformats.org/officeDocument/2006/relationships/font" Target="fonts/Mulish-bold.fntdata"/><Relationship Id="rId32" Type="http://schemas.openxmlformats.org/officeDocument/2006/relationships/font" Target="fonts/Mulish-regular.fntdata"/><Relationship Id="rId35" Type="http://schemas.openxmlformats.org/officeDocument/2006/relationships/font" Target="fonts/Mulish-boldItalic.fntdata"/><Relationship Id="rId34" Type="http://schemas.openxmlformats.org/officeDocument/2006/relationships/font" Target="fonts/Mulish-italic.fntdata"/><Relationship Id="rId37" Type="http://schemas.openxmlformats.org/officeDocument/2006/relationships/font" Target="fonts/Montserrat-bold.fntdata"/><Relationship Id="rId36" Type="http://schemas.openxmlformats.org/officeDocument/2006/relationships/font" Target="fonts/Montserrat-regular.fntdata"/><Relationship Id="rId39" Type="http://schemas.openxmlformats.org/officeDocument/2006/relationships/font" Target="fonts/Montserrat-boldItalic.fntdata"/><Relationship Id="rId38" Type="http://schemas.openxmlformats.org/officeDocument/2006/relationships/font" Target="fonts/Montserrat-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font" Target="fonts/ADLaMDisplay-regular.fntdata"/><Relationship Id="rId25" Type="http://schemas.openxmlformats.org/officeDocument/2006/relationships/slide" Target="slides/slide20.xml"/><Relationship Id="rId28" Type="http://schemas.openxmlformats.org/officeDocument/2006/relationships/font" Target="fonts/MontserratSemiBold-regular.fntdata"/><Relationship Id="rId27" Type="http://schemas.openxmlformats.org/officeDocument/2006/relationships/font" Target="fonts/Anton-regular.fntdata"/><Relationship Id="rId29" Type="http://schemas.openxmlformats.org/officeDocument/2006/relationships/font" Target="fonts/MontserratSemiBold-bold.fntdata"/><Relationship Id="rId51" Type="http://schemas.openxmlformats.org/officeDocument/2006/relationships/font" Target="fonts/MontserratMedium-boldItalic.fntdata"/><Relationship Id="rId50" Type="http://schemas.openxmlformats.org/officeDocument/2006/relationships/font" Target="fonts/MontserratMedium-italic.fntdata"/><Relationship Id="rId53" Type="http://schemas.openxmlformats.org/officeDocument/2006/relationships/font" Target="fonts/MontserratLight-bold.fntdata"/><Relationship Id="rId52" Type="http://schemas.openxmlformats.org/officeDocument/2006/relationships/font" Target="fonts/MontserratLight-regular.fntdata"/><Relationship Id="rId11" Type="http://schemas.openxmlformats.org/officeDocument/2006/relationships/slide" Target="slides/slide6.xml"/><Relationship Id="rId55" Type="http://schemas.openxmlformats.org/officeDocument/2006/relationships/font" Target="fonts/MontserratLight-boldItalic.fntdata"/><Relationship Id="rId10" Type="http://schemas.openxmlformats.org/officeDocument/2006/relationships/slide" Target="slides/slide5.xml"/><Relationship Id="rId54" Type="http://schemas.openxmlformats.org/officeDocument/2006/relationships/font" Target="fonts/MontserratLight-italic.fntdata"/><Relationship Id="rId13" Type="http://schemas.openxmlformats.org/officeDocument/2006/relationships/slide" Target="slides/slide8.xml"/><Relationship Id="rId57" Type="http://schemas.openxmlformats.org/officeDocument/2006/relationships/font" Target="fonts/Sen-bold.fntdata"/><Relationship Id="rId12" Type="http://schemas.openxmlformats.org/officeDocument/2006/relationships/slide" Target="slides/slide7.xml"/><Relationship Id="rId56" Type="http://schemas.openxmlformats.org/officeDocument/2006/relationships/font" Target="fonts/Sen-regular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58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06-20T15:06:00.987">
    <p:pos x="10" y="10"/>
    <p:text/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mTq3iqY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" name="Google Shape;5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Becuase we want skilled professionals for transition towards a sustainable development </a:t>
            </a:r>
            <a:endParaRPr/>
          </a:p>
        </p:txBody>
      </p:sp>
      <p:sp>
        <p:nvSpPr>
          <p:cNvPr id="196" name="Google Shape;196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Becuase we want skilled professionals for transition towards a sustainable development </a:t>
            </a:r>
            <a:endParaRPr/>
          </a:p>
        </p:txBody>
      </p:sp>
      <p:sp>
        <p:nvSpPr>
          <p:cNvPr id="202" name="Google Shape;202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8" name="Google Shape;208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8" name="Google Shape;258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6" name="Google Shape;266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3" name="Google Shape;273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4" name="Google Shape;324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1" name="Google Shape;391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4" name="Google Shape;404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" name="Google Shape;6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3" name="Google Shape;413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SzPts val="1400"/>
              <a:buNone/>
            </a:pPr>
            <a:r>
              <a:t/>
            </a:r>
            <a:endParaRPr sz="1100"/>
          </a:p>
        </p:txBody>
      </p:sp>
      <p:sp>
        <p:nvSpPr>
          <p:cNvPr id="69" name="Google Shape;69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" name="Google Shape;93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" name="Google Shape;144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" name="Google Shape;154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Becuase we want skilled professionals for transition towards a sustainable development </a:t>
            </a:r>
            <a:endParaRPr/>
          </a:p>
        </p:txBody>
      </p:sp>
      <p:sp>
        <p:nvSpPr>
          <p:cNvPr id="167" name="Google Shape;167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Becuase we want skilled professionals for transition towards a sustainable development </a:t>
            </a:r>
            <a:endParaRPr/>
          </a:p>
        </p:txBody>
      </p:sp>
      <p:sp>
        <p:nvSpPr>
          <p:cNvPr id="181" name="Google Shape;181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Becuase we want skilled professionals for transition towards a sustainable development </a:t>
            </a:r>
            <a:endParaRPr/>
          </a:p>
        </p:txBody>
      </p:sp>
      <p:sp>
        <p:nvSpPr>
          <p:cNvPr id="190" name="Google Shape;190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hyperlink" Target="https://x.com/SustainITVET" TargetMode="External"/><Relationship Id="rId4" Type="http://schemas.openxmlformats.org/officeDocument/2006/relationships/hyperlink" Target="https://www.facebook.com/profile.php?id=61570946515506" TargetMode="External"/><Relationship Id="rId5" Type="http://schemas.openxmlformats.org/officeDocument/2006/relationships/hyperlink" Target="https://www.linkedin.com/company/sustain-it-project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ck">
  <p:cSld name="Black">
    <p:bg>
      <p:bgPr>
        <a:solidFill>
          <a:schemeClr val="lt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39B54A"/>
              </a:gs>
              <a:gs pos="100000">
                <a:srgbClr val="194790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23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1016"/>
            <a:ext cx="12186582" cy="6856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1">
  <p:cSld name="Welcome 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6"/>
          <p:cNvSpPr/>
          <p:nvPr/>
        </p:nvSpPr>
        <p:spPr>
          <a:xfrm>
            <a:off x="181650" y="0"/>
            <a:ext cx="2832372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6"/>
          <p:cNvSpPr/>
          <p:nvPr>
            <p:ph idx="2" type="pic"/>
          </p:nvPr>
        </p:nvSpPr>
        <p:spPr>
          <a:xfrm>
            <a:off x="4270786" y="0"/>
            <a:ext cx="79212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27" name="Google Shape;27;p16"/>
          <p:cNvSpPr/>
          <p:nvPr>
            <p:ph idx="3" type="pic"/>
          </p:nvPr>
        </p:nvSpPr>
        <p:spPr>
          <a:xfrm>
            <a:off x="4270787" y="0"/>
            <a:ext cx="792121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</p:sp>
      <p:sp>
        <p:nvSpPr>
          <p:cNvPr id="28" name="Google Shape;28;p16"/>
          <p:cNvSpPr txBox="1"/>
          <p:nvPr/>
        </p:nvSpPr>
        <p:spPr>
          <a:xfrm>
            <a:off x="5257799" y="6488145"/>
            <a:ext cx="6096000" cy="1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lt1"/>
                </a:solidFill>
                <a:latin typeface="Sen"/>
                <a:ea typeface="Sen"/>
                <a:cs typeface="Sen"/>
                <a:sym typeface="Sen"/>
              </a:rPr>
              <a:t>© 2025-2027 Sustain-IT.</a:t>
            </a:r>
            <a:endParaRPr b="0" i="0" sz="1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6"/>
          <p:cNvSpPr txBox="1"/>
          <p:nvPr/>
        </p:nvSpPr>
        <p:spPr>
          <a:xfrm rot="-5400000">
            <a:off x="11220783" y="2542596"/>
            <a:ext cx="1293492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sustain-it-project.eu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" name="Google Shape;30;p16"/>
          <p:cNvCxnSpPr/>
          <p:nvPr/>
        </p:nvCxnSpPr>
        <p:spPr>
          <a:xfrm>
            <a:off x="11837049" y="3429000"/>
            <a:ext cx="354951" cy="0"/>
          </a:xfrm>
          <a:prstGeom prst="straightConnector1">
            <a:avLst/>
          </a:prstGeom>
          <a:noFill/>
          <a:ln cap="flat" cmpd="sng" w="22225">
            <a:solidFill>
              <a:srgbClr val="39B54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1" name="Google Shape;31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74320" y="602654"/>
            <a:ext cx="2832372" cy="850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lank">
  <p:cSld name="1_Blank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7"/>
          <p:cNvSpPr txBox="1"/>
          <p:nvPr>
            <p:ph type="title"/>
          </p:nvPr>
        </p:nvSpPr>
        <p:spPr>
          <a:xfrm>
            <a:off x="838201" y="365129"/>
            <a:ext cx="79200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79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7"/>
          <p:cNvSpPr txBox="1"/>
          <p:nvPr>
            <p:ph idx="1" type="body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194790"/>
              </a:buClr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9479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9479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9479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94790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lank">
  <p:cSld name="2_Blank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8"/>
          <p:cNvSpPr txBox="1"/>
          <p:nvPr>
            <p:ph type="title"/>
          </p:nvPr>
        </p:nvSpPr>
        <p:spPr>
          <a:xfrm>
            <a:off x="838201" y="365129"/>
            <a:ext cx="79200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79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8"/>
          <p:cNvSpPr txBox="1"/>
          <p:nvPr>
            <p:ph idx="1" type="body"/>
          </p:nvPr>
        </p:nvSpPr>
        <p:spPr>
          <a:xfrm>
            <a:off x="838201" y="1825625"/>
            <a:ext cx="506281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194790"/>
              </a:buClr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9479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9479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9479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94790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18"/>
          <p:cNvSpPr txBox="1"/>
          <p:nvPr>
            <p:ph idx="2" type="body"/>
          </p:nvPr>
        </p:nvSpPr>
        <p:spPr>
          <a:xfrm>
            <a:off x="6291261" y="1825625"/>
            <a:ext cx="5062538" cy="4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194790"/>
              </a:buClr>
              <a:buSzPts val="18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94790"/>
              </a:buClr>
              <a:buSzPts val="18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94790"/>
              </a:buClr>
              <a:buSzPts val="18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94790"/>
              </a:buClr>
              <a:buSzPts val="18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94790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Four Image Slide 2">
  <p:cSld name="1_Four Image Slide 2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3"/>
          <p:cNvSpPr/>
          <p:nvPr/>
        </p:nvSpPr>
        <p:spPr>
          <a:xfrm flipH="1">
            <a:off x="0" y="-1"/>
            <a:ext cx="12192000" cy="4085863"/>
          </a:xfrm>
          <a:prstGeom prst="rect">
            <a:avLst/>
          </a:prstGeom>
          <a:gradFill>
            <a:gsLst>
              <a:gs pos="0">
                <a:srgbClr val="39B54A"/>
              </a:gs>
              <a:gs pos="100000">
                <a:srgbClr val="194790"/>
              </a:gs>
            </a:gsLst>
            <a:lin ang="27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</a:pPr>
            <a:r>
              <a:t/>
            </a:r>
            <a:endParaRPr b="0" i="0" sz="1351" u="none" cap="none" strike="noStrike">
              <a:solidFill>
                <a:schemeClr val="lt1"/>
              </a:solidFill>
              <a:latin typeface="Mulish"/>
              <a:ea typeface="Mulish"/>
              <a:cs typeface="Mulish"/>
              <a:sym typeface="Mulish"/>
            </a:endParaRPr>
          </a:p>
        </p:txBody>
      </p:sp>
      <p:sp>
        <p:nvSpPr>
          <p:cNvPr id="41" name="Google Shape;41;p23"/>
          <p:cNvSpPr txBox="1"/>
          <p:nvPr/>
        </p:nvSpPr>
        <p:spPr>
          <a:xfrm rot="-5400000">
            <a:off x="11220783" y="2542596"/>
            <a:ext cx="1293492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sustain-it-project.eu</a:t>
            </a:r>
            <a:endParaRPr b="0" i="0" sz="1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" name="Google Shape;42;p23"/>
          <p:cNvCxnSpPr/>
          <p:nvPr/>
        </p:nvCxnSpPr>
        <p:spPr>
          <a:xfrm>
            <a:off x="11837049" y="3429000"/>
            <a:ext cx="354951" cy="0"/>
          </a:xfrm>
          <a:prstGeom prst="straightConnector1">
            <a:avLst/>
          </a:prstGeom>
          <a:noFill/>
          <a:ln cap="flat" cmpd="sng" w="22225">
            <a:solidFill>
              <a:srgbClr val="39B54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" name="Google Shape;43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74320" y="602654"/>
            <a:ext cx="2832372" cy="850513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23"/>
          <p:cNvSpPr txBox="1"/>
          <p:nvPr>
            <p:ph type="title"/>
          </p:nvPr>
        </p:nvSpPr>
        <p:spPr>
          <a:xfrm>
            <a:off x="838201" y="365129"/>
            <a:ext cx="7839539" cy="36555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3">
            <a:hlinkClick r:id="rId3"/>
          </p:cNvPr>
          <p:cNvSpPr/>
          <p:nvPr/>
        </p:nvSpPr>
        <p:spPr>
          <a:xfrm>
            <a:off x="821009" y="4552654"/>
            <a:ext cx="609600" cy="60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3">
            <a:hlinkClick r:id="rId4"/>
          </p:cNvPr>
          <p:cNvSpPr/>
          <p:nvPr/>
        </p:nvSpPr>
        <p:spPr>
          <a:xfrm>
            <a:off x="1684421" y="4552654"/>
            <a:ext cx="609600" cy="60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3">
            <a:hlinkClick r:id="rId5"/>
          </p:cNvPr>
          <p:cNvSpPr/>
          <p:nvPr/>
        </p:nvSpPr>
        <p:spPr>
          <a:xfrm>
            <a:off x="2547833" y="4552654"/>
            <a:ext cx="609600" cy="60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title"/>
          </p:nvPr>
        </p:nvSpPr>
        <p:spPr>
          <a:xfrm>
            <a:off x="838201" y="365129"/>
            <a:ext cx="763884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790"/>
              </a:buClr>
              <a:buSzPts val="3600"/>
              <a:buFont typeface="Montserrat"/>
              <a:buNone/>
              <a:defRPr b="0" i="0" sz="3600" u="none" cap="none" strike="noStrike">
                <a:solidFill>
                  <a:srgbClr val="19479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4"/>
          <p:cNvSpPr txBox="1"/>
          <p:nvPr>
            <p:ph idx="1" type="body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>
                <a:srgbClr val="194790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19479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9479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19479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9479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19479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9479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19479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94790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19479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63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b="0" i="0" sz="180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63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b="0" i="0" sz="180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63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b="0" i="0" sz="180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63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1"/>
              <a:buFont typeface="Arial"/>
              <a:buChar char="•"/>
              <a:defRPr b="0" i="0" sz="180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4"/>
          <p:cNvSpPr txBox="1"/>
          <p:nvPr/>
        </p:nvSpPr>
        <p:spPr>
          <a:xfrm>
            <a:off x="5257799" y="6488145"/>
            <a:ext cx="6096000" cy="1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34EA2"/>
                </a:solidFill>
                <a:latin typeface="Montserrat"/>
                <a:ea typeface="Montserrat"/>
                <a:cs typeface="Montserrat"/>
                <a:sym typeface="Montserrat"/>
              </a:rPr>
              <a:t>© 2025-2027 Sustain-IT.</a:t>
            </a:r>
            <a:endParaRPr b="0" i="0" sz="1000" u="none" cap="none" strike="noStrike">
              <a:solidFill>
                <a:srgbClr val="1561A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" name="Google Shape;13;p1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808382" y="6325080"/>
            <a:ext cx="1810800" cy="3785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text on a black background&#10;&#10;Description automatically generated" id="14" name="Google Shape;1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74320" y="602653"/>
            <a:ext cx="2832372" cy="85051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4"/>
          <p:cNvSpPr/>
          <p:nvPr/>
        </p:nvSpPr>
        <p:spPr>
          <a:xfrm>
            <a:off x="-357411" y="719797"/>
            <a:ext cx="714822" cy="616226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4"/>
          <p:cNvSpPr/>
          <p:nvPr/>
        </p:nvSpPr>
        <p:spPr>
          <a:xfrm>
            <a:off x="142379" y="1563885"/>
            <a:ext cx="303618" cy="26174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39B54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9B5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4"/>
          <p:cNvSpPr/>
          <p:nvPr/>
        </p:nvSpPr>
        <p:spPr>
          <a:xfrm>
            <a:off x="427347" y="332487"/>
            <a:ext cx="315921" cy="272346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39B54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9B54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4"/>
          <p:cNvSpPr txBox="1"/>
          <p:nvPr/>
        </p:nvSpPr>
        <p:spPr>
          <a:xfrm rot="-5400000">
            <a:off x="10845259" y="2167073"/>
            <a:ext cx="2044539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rgbClr val="034EA2"/>
                </a:solidFill>
                <a:latin typeface="Montserrat"/>
                <a:ea typeface="Montserrat"/>
                <a:cs typeface="Montserrat"/>
                <a:sym typeface="Montserrat"/>
              </a:rPr>
              <a:t>sustain-it-project.eu</a:t>
            </a:r>
            <a:endParaRPr b="0" i="0" sz="1200" u="none" cap="none" strike="noStrike">
              <a:solidFill>
                <a:srgbClr val="1561A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" name="Google Shape;19;p14"/>
          <p:cNvCxnSpPr/>
          <p:nvPr/>
        </p:nvCxnSpPr>
        <p:spPr>
          <a:xfrm>
            <a:off x="11837049" y="3429000"/>
            <a:ext cx="354951" cy="0"/>
          </a:xfrm>
          <a:prstGeom prst="straightConnector1">
            <a:avLst/>
          </a:prstGeom>
          <a:noFill/>
          <a:ln cap="flat" cmpd="sng" w="22225">
            <a:solidFill>
              <a:srgbClr val="39B54A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" name="Google Shape;20;p14"/>
          <p:cNvSpPr/>
          <p:nvPr/>
        </p:nvSpPr>
        <p:spPr>
          <a:xfrm>
            <a:off x="-609600" y="0"/>
            <a:ext cx="609600" cy="197317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hyperlink" Target="https://creativecommons.org/licenses/by-sa/4.0/" TargetMode="External"/><Relationship Id="rId5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png"/><Relationship Id="rId4" Type="http://schemas.openxmlformats.org/officeDocument/2006/relationships/image" Target="../media/image42.png"/><Relationship Id="rId5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www.ellenmacarthurfoundation.org/circular-economy-in-africa/overview" TargetMode="External"/><Relationship Id="rId4" Type="http://schemas.openxmlformats.org/officeDocument/2006/relationships/image" Target="../media/image44.png"/><Relationship Id="rId5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www.ellenmacarthurfoundation.org/circular-economy-in-africa/overview" TargetMode="External"/><Relationship Id="rId4" Type="http://schemas.openxmlformats.org/officeDocument/2006/relationships/hyperlink" Target="https://www.solerebels.com/" TargetMode="External"/><Relationship Id="rId5" Type="http://schemas.openxmlformats.org/officeDocument/2006/relationships/hyperlink" Target="https://www.planet3r.com/" TargetMode="External"/><Relationship Id="rId6" Type="http://schemas.openxmlformats.org/officeDocument/2006/relationships/hyperlink" Target="https://www.rummagestudio.com/" TargetMode="External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43.png"/><Relationship Id="rId10" Type="http://schemas.openxmlformats.org/officeDocument/2006/relationships/image" Target="../media/image59.png"/><Relationship Id="rId13" Type="http://schemas.openxmlformats.org/officeDocument/2006/relationships/image" Target="../media/image56.jpg"/><Relationship Id="rId1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58.png"/><Relationship Id="rId15" Type="http://schemas.openxmlformats.org/officeDocument/2006/relationships/image" Target="../media/image60.jpg"/><Relationship Id="rId14" Type="http://schemas.openxmlformats.org/officeDocument/2006/relationships/image" Target="../media/image54.png"/><Relationship Id="rId5" Type="http://schemas.openxmlformats.org/officeDocument/2006/relationships/image" Target="../media/image37.png"/><Relationship Id="rId6" Type="http://schemas.openxmlformats.org/officeDocument/2006/relationships/image" Target="../media/image39.png"/><Relationship Id="rId7" Type="http://schemas.openxmlformats.org/officeDocument/2006/relationships/image" Target="../media/image38.png"/><Relationship Id="rId8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43.png"/><Relationship Id="rId10" Type="http://schemas.openxmlformats.org/officeDocument/2006/relationships/image" Target="../media/image59.png"/><Relationship Id="rId13" Type="http://schemas.openxmlformats.org/officeDocument/2006/relationships/image" Target="../media/image60.jpg"/><Relationship Id="rId1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58.png"/><Relationship Id="rId15" Type="http://schemas.openxmlformats.org/officeDocument/2006/relationships/image" Target="../media/image74.jpg"/><Relationship Id="rId14" Type="http://schemas.openxmlformats.org/officeDocument/2006/relationships/image" Target="../media/image62.png"/><Relationship Id="rId17" Type="http://schemas.openxmlformats.org/officeDocument/2006/relationships/image" Target="../media/image66.jpg"/><Relationship Id="rId16" Type="http://schemas.openxmlformats.org/officeDocument/2006/relationships/image" Target="../media/image70.png"/><Relationship Id="rId5" Type="http://schemas.openxmlformats.org/officeDocument/2006/relationships/image" Target="../media/image65.png"/><Relationship Id="rId19" Type="http://schemas.openxmlformats.org/officeDocument/2006/relationships/image" Target="../media/image69.jpg"/><Relationship Id="rId6" Type="http://schemas.openxmlformats.org/officeDocument/2006/relationships/image" Target="../media/image52.png"/><Relationship Id="rId18" Type="http://schemas.openxmlformats.org/officeDocument/2006/relationships/image" Target="../media/image71.jpg"/><Relationship Id="rId7" Type="http://schemas.openxmlformats.org/officeDocument/2006/relationships/image" Target="../media/image38.png"/><Relationship Id="rId8" Type="http://schemas.openxmlformats.org/officeDocument/2006/relationships/image" Target="../media/image36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72.png"/><Relationship Id="rId10" Type="http://schemas.openxmlformats.org/officeDocument/2006/relationships/hyperlink" Target="https://dropaccess.org/product/solar-pump/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3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Relationship Id="rId5" Type="http://schemas.openxmlformats.org/officeDocument/2006/relationships/hyperlink" Target="https://www.seedingschools.org/about/about-rescope" TargetMode="External"/><Relationship Id="rId6" Type="http://schemas.openxmlformats.org/officeDocument/2006/relationships/hyperlink" Target="https://www.seedingschools.org/about/about-rescope" TargetMode="External"/><Relationship Id="rId7" Type="http://schemas.openxmlformats.org/officeDocument/2006/relationships/hyperlink" Target="https://www.nepad.org/blog/water-sanitation-and-hygiene-revolution-africa-using-smart-technologies#_ftn1" TargetMode="External"/><Relationship Id="rId8" Type="http://schemas.openxmlformats.org/officeDocument/2006/relationships/image" Target="../media/image7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africaminigrids.org/" TargetMode="External"/><Relationship Id="rId4" Type="http://schemas.openxmlformats.org/officeDocument/2006/relationships/image" Target="../media/image77.jpg"/><Relationship Id="rId5" Type="http://schemas.openxmlformats.org/officeDocument/2006/relationships/image" Target="../media/image7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6.png"/><Relationship Id="rId4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1.xml"/><Relationship Id="rId4" Type="http://schemas.openxmlformats.org/officeDocument/2006/relationships/image" Target="../media/image7.png"/><Relationship Id="rId5" Type="http://schemas.openxmlformats.org/officeDocument/2006/relationships/image" Target="../media/image12.png"/><Relationship Id="rId6" Type="http://schemas.openxmlformats.org/officeDocument/2006/relationships/hyperlink" Target="https://www.lamoncloa.gob.es/serviciosdeprensa/notasprensa/transicion-ecologica/paginas/2024/que-es-el-pacto-verde-europeo.aspx" TargetMode="External"/><Relationship Id="rId7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jpg"/><Relationship Id="rId10" Type="http://schemas.openxmlformats.org/officeDocument/2006/relationships/image" Target="../media/image23.png"/><Relationship Id="rId13" Type="http://schemas.openxmlformats.org/officeDocument/2006/relationships/image" Target="../media/image16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Relationship Id="rId4" Type="http://schemas.openxmlformats.org/officeDocument/2006/relationships/image" Target="../media/image13.png"/><Relationship Id="rId9" Type="http://schemas.openxmlformats.org/officeDocument/2006/relationships/image" Target="../media/image9.png"/><Relationship Id="rId15" Type="http://schemas.openxmlformats.org/officeDocument/2006/relationships/image" Target="../media/image18.png"/><Relationship Id="rId14" Type="http://schemas.openxmlformats.org/officeDocument/2006/relationships/image" Target="../media/image25.png"/><Relationship Id="rId17" Type="http://schemas.openxmlformats.org/officeDocument/2006/relationships/image" Target="../media/image17.jpg"/><Relationship Id="rId16" Type="http://schemas.openxmlformats.org/officeDocument/2006/relationships/image" Target="../media/image26.jp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18" Type="http://schemas.openxmlformats.org/officeDocument/2006/relationships/image" Target="../media/image22.png"/><Relationship Id="rId7" Type="http://schemas.openxmlformats.org/officeDocument/2006/relationships/image" Target="../media/image27.png"/><Relationship Id="rId8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copcoves.eu/" TargetMode="External"/><Relationship Id="rId4" Type="http://schemas.openxmlformats.org/officeDocument/2006/relationships/hyperlink" Target="http://co2footprintvet.eu/partners.html" TargetMode="External"/><Relationship Id="rId5" Type="http://schemas.openxmlformats.org/officeDocument/2006/relationships/hyperlink" Target="http://co2footprintvet.eu/partners.html" TargetMode="External"/><Relationship Id="rId6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890" y="6254661"/>
            <a:ext cx="801145" cy="28222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"/>
          <p:cNvSpPr txBox="1"/>
          <p:nvPr/>
        </p:nvSpPr>
        <p:spPr>
          <a:xfrm>
            <a:off x="1508737" y="6429161"/>
            <a:ext cx="5733327" cy="10772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This work is licensed under a </a:t>
            </a:r>
            <a:r>
              <a:rPr b="0" i="0" lang="en-US" sz="7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Creative Commons Attribution-ShareAlike 4.0 International License</a:t>
            </a:r>
            <a:endParaRPr b="0" i="0" sz="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"/>
          <p:cNvSpPr txBox="1"/>
          <p:nvPr/>
        </p:nvSpPr>
        <p:spPr>
          <a:xfrm>
            <a:off x="432960" y="5425034"/>
            <a:ext cx="3494866" cy="523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US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Presented by: </a:t>
            </a:r>
            <a:r>
              <a:rPr b="0" i="0" lang="en-US" sz="1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Natalia Conejo Andrés |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"/>
          <p:cNvSpPr txBox="1"/>
          <p:nvPr/>
        </p:nvSpPr>
        <p:spPr>
          <a:xfrm>
            <a:off x="432960" y="4809434"/>
            <a:ext cx="5089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Online Expert Session </a:t>
            </a:r>
            <a:endParaRPr b="1" i="0" sz="2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C3DA5E"/>
                </a:solidFill>
                <a:latin typeface="Montserrat"/>
                <a:ea typeface="Montserrat"/>
                <a:cs typeface="Montserrat"/>
                <a:sym typeface="Montserrat"/>
              </a:rPr>
              <a:t>26/06/2025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tipo&#10;&#10;El contenido generado por IA puede ser incorrecto." id="56" name="Google Shape;5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91531" y="5655143"/>
            <a:ext cx="895147" cy="61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a&#10;&#10;Descripción generada automáticamente" id="198" name="Google Shape;19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9036" y="1584694"/>
            <a:ext cx="8799226" cy="507093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2"/>
          <p:cNvSpPr txBox="1"/>
          <p:nvPr>
            <p:ph type="title"/>
          </p:nvPr>
        </p:nvSpPr>
        <p:spPr>
          <a:xfrm>
            <a:off x="838201" y="365129"/>
            <a:ext cx="79200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790"/>
              </a:buClr>
              <a:buSzPts val="1800"/>
              <a:buNone/>
            </a:pPr>
            <a:r>
              <a:rPr b="1" lang="en-US">
                <a:solidFill>
                  <a:srgbClr val="00206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Waste/resource management and circular economy </a:t>
            </a:r>
            <a:endParaRPr sz="3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agrama&#10;&#10;Descripción generada automáticamente" id="204" name="Google Shape;20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3947" y="1690692"/>
            <a:ext cx="8563986" cy="498700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3"/>
          <p:cNvSpPr txBox="1"/>
          <p:nvPr>
            <p:ph type="title"/>
          </p:nvPr>
        </p:nvSpPr>
        <p:spPr>
          <a:xfrm>
            <a:off x="838201" y="365129"/>
            <a:ext cx="79200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790"/>
              </a:buClr>
              <a:buSzPts val="1800"/>
              <a:buNone/>
            </a:pPr>
            <a:r>
              <a:rPr b="1" lang="en-US">
                <a:solidFill>
                  <a:srgbClr val="00206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Waste/resource management and circular economy </a:t>
            </a:r>
            <a:endParaRPr sz="3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/>
          <p:nvPr/>
        </p:nvSpPr>
        <p:spPr>
          <a:xfrm>
            <a:off x="860144" y="4012309"/>
            <a:ext cx="160108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Innocuousness</a:t>
            </a:r>
            <a:endParaRPr b="1" i="1" sz="1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34"/>
          <p:cNvSpPr txBox="1"/>
          <p:nvPr/>
        </p:nvSpPr>
        <p:spPr>
          <a:xfrm>
            <a:off x="1542577" y="4632383"/>
            <a:ext cx="176976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Repairability</a:t>
            </a:r>
            <a:endParaRPr b="1" i="1" sz="14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4"/>
          <p:cNvSpPr txBox="1"/>
          <p:nvPr/>
        </p:nvSpPr>
        <p:spPr>
          <a:xfrm>
            <a:off x="1578189" y="4391094"/>
            <a:ext cx="201103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Recyclability</a:t>
            </a:r>
            <a:endParaRPr b="1" i="1" sz="14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4"/>
          <p:cNvSpPr txBox="1"/>
          <p:nvPr/>
        </p:nvSpPr>
        <p:spPr>
          <a:xfrm>
            <a:off x="1523014" y="4840828"/>
            <a:ext cx="160108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Reuse</a:t>
            </a:r>
            <a:endParaRPr b="1" i="1" sz="14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4"/>
          <p:cNvSpPr txBox="1"/>
          <p:nvPr/>
        </p:nvSpPr>
        <p:spPr>
          <a:xfrm>
            <a:off x="1717643" y="1709080"/>
            <a:ext cx="2062501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Recycled,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Easy to obtain, local,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Recyclable,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Harmless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4"/>
          <p:cNvSpPr txBox="1"/>
          <p:nvPr/>
        </p:nvSpPr>
        <p:spPr>
          <a:xfrm>
            <a:off x="3700528" y="6160729"/>
            <a:ext cx="492372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EFFICIENCY.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Use less, use better, longer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4"/>
          <p:cNvSpPr txBox="1"/>
          <p:nvPr/>
        </p:nvSpPr>
        <p:spPr>
          <a:xfrm>
            <a:off x="1891580" y="3405310"/>
            <a:ext cx="90774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Water</a:t>
            </a:r>
            <a:endParaRPr b="1" i="1" sz="14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Energy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4"/>
          <p:cNvSpPr txBox="1"/>
          <p:nvPr/>
        </p:nvSpPr>
        <p:spPr>
          <a:xfrm>
            <a:off x="2817938" y="3903104"/>
            <a:ext cx="1144357" cy="461665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DESIGN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4"/>
          <p:cNvSpPr txBox="1"/>
          <p:nvPr/>
        </p:nvSpPr>
        <p:spPr>
          <a:xfrm>
            <a:off x="4980929" y="5250024"/>
            <a:ext cx="1601082" cy="830997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FUNCTIONAL USE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4"/>
          <p:cNvSpPr txBox="1"/>
          <p:nvPr/>
        </p:nvSpPr>
        <p:spPr>
          <a:xfrm rot="-5400000">
            <a:off x="-570210" y="3439173"/>
            <a:ext cx="208914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INNOVACIÓN-COLABORACIÓN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34"/>
          <p:cNvSpPr/>
          <p:nvPr/>
        </p:nvSpPr>
        <p:spPr>
          <a:xfrm>
            <a:off x="822225" y="1838620"/>
            <a:ext cx="163674" cy="4350148"/>
          </a:xfrm>
          <a:prstGeom prst="leftBracket">
            <a:avLst>
              <a:gd fmla="val 8333" name="adj"/>
            </a:avLst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4"/>
          <p:cNvSpPr txBox="1"/>
          <p:nvPr/>
        </p:nvSpPr>
        <p:spPr>
          <a:xfrm>
            <a:off x="5237899" y="4581705"/>
            <a:ext cx="208914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Maintain</a:t>
            </a:r>
            <a:endParaRPr b="1" i="1" sz="14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4"/>
          <p:cNvSpPr txBox="1"/>
          <p:nvPr/>
        </p:nvSpPr>
        <p:spPr>
          <a:xfrm>
            <a:off x="4765933" y="4962073"/>
            <a:ext cx="205453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Repair/ Reburbishing</a:t>
            </a:r>
            <a:endParaRPr b="1" i="1" sz="1400" u="none" cap="none" strike="noStrik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4"/>
          <p:cNvSpPr txBox="1"/>
          <p:nvPr/>
        </p:nvSpPr>
        <p:spPr>
          <a:xfrm>
            <a:off x="7466041" y="4232205"/>
            <a:ext cx="1320828" cy="830997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End of life</a:t>
            </a:r>
            <a:endParaRPr b="0" i="0" sz="2400" u="none" cap="none" strike="noStrike">
              <a:solidFill>
                <a:srgbClr val="0000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24" name="Google Shape;224;p34"/>
          <p:cNvSpPr txBox="1"/>
          <p:nvPr/>
        </p:nvSpPr>
        <p:spPr>
          <a:xfrm>
            <a:off x="8786869" y="3189451"/>
            <a:ext cx="1817566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Disassemble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(parts and materials)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4"/>
          <p:cNvSpPr txBox="1"/>
          <p:nvPr/>
        </p:nvSpPr>
        <p:spPr>
          <a:xfrm>
            <a:off x="7232800" y="3642423"/>
            <a:ext cx="136276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Recover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4"/>
          <p:cNvSpPr txBox="1"/>
          <p:nvPr/>
        </p:nvSpPr>
        <p:spPr>
          <a:xfrm>
            <a:off x="7879137" y="2008486"/>
            <a:ext cx="140706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Reuse.  parts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34"/>
          <p:cNvSpPr txBox="1"/>
          <p:nvPr/>
        </p:nvSpPr>
        <p:spPr>
          <a:xfrm>
            <a:off x="7445744" y="2887815"/>
            <a:ext cx="1407066" cy="461665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RECYCLE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4"/>
          <p:cNvSpPr txBox="1"/>
          <p:nvPr/>
        </p:nvSpPr>
        <p:spPr>
          <a:xfrm>
            <a:off x="4523425" y="1938840"/>
            <a:ext cx="2469464" cy="461665"/>
          </a:xfrm>
          <a:prstGeom prst="rect">
            <a:avLst/>
          </a:prstGeom>
          <a:solidFill>
            <a:srgbClr val="FDFDFD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Anton"/>
                <a:ea typeface="Anton"/>
                <a:cs typeface="Anton"/>
                <a:sym typeface="Anton"/>
              </a:rPr>
              <a:t>REMANUFACTURING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9" name="Google Shape;229;p34"/>
          <p:cNvCxnSpPr>
            <a:stCxn id="217" idx="2"/>
          </p:cNvCxnSpPr>
          <p:nvPr/>
        </p:nvCxnSpPr>
        <p:spPr>
          <a:xfrm flipH="1" rot="-5400000">
            <a:off x="3564117" y="4190769"/>
            <a:ext cx="1316700" cy="1664700"/>
          </a:xfrm>
          <a:prstGeom prst="curvedConnector2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230" name="Google Shape;230;p34"/>
          <p:cNvCxnSpPr>
            <a:endCxn id="223" idx="2"/>
          </p:cNvCxnSpPr>
          <p:nvPr/>
        </p:nvCxnSpPr>
        <p:spPr>
          <a:xfrm flipH="1" rot="10800000">
            <a:off x="6469255" y="5063202"/>
            <a:ext cx="1657200" cy="507600"/>
          </a:xfrm>
          <a:prstGeom prst="curvedConnector2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sp>
        <p:nvSpPr>
          <p:cNvPr id="231" name="Google Shape;231;p34"/>
          <p:cNvSpPr txBox="1"/>
          <p:nvPr/>
        </p:nvSpPr>
        <p:spPr>
          <a:xfrm>
            <a:off x="860144" y="5511633"/>
            <a:ext cx="186123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Durability</a:t>
            </a:r>
            <a:endParaRPr b="1" i="1" sz="1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4"/>
          <p:cNvSpPr txBox="1"/>
          <p:nvPr/>
        </p:nvSpPr>
        <p:spPr>
          <a:xfrm>
            <a:off x="822225" y="2988468"/>
            <a:ext cx="186123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Efficiency</a:t>
            </a:r>
            <a:endParaRPr b="1" i="1" sz="1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34"/>
          <p:cNvSpPr txBox="1"/>
          <p:nvPr/>
        </p:nvSpPr>
        <p:spPr>
          <a:xfrm>
            <a:off x="843979" y="2681575"/>
            <a:ext cx="145334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Functionality</a:t>
            </a:r>
            <a:endParaRPr b="1" i="1" sz="1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4"/>
          <p:cNvSpPr txBox="1"/>
          <p:nvPr/>
        </p:nvSpPr>
        <p:spPr>
          <a:xfrm>
            <a:off x="4377925" y="4230525"/>
            <a:ext cx="438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2060"/>
                </a:solidFill>
                <a:latin typeface="Anton"/>
                <a:ea typeface="Anton"/>
                <a:cs typeface="Anton"/>
                <a:sym typeface="Anton"/>
              </a:rPr>
              <a:t>Service instead of purchase</a:t>
            </a:r>
            <a:endParaRPr b="1" i="0" sz="2000" u="none" cap="none" strike="noStrike">
              <a:solidFill>
                <a:srgbClr val="00206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descr="Industria Automotriz circular" id="235" name="Google Shape;23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84286" y="3142203"/>
            <a:ext cx="2266894" cy="11198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6" name="Google Shape;236;p34"/>
          <p:cNvCxnSpPr>
            <a:stCxn id="228" idx="1"/>
          </p:cNvCxnSpPr>
          <p:nvPr/>
        </p:nvCxnSpPr>
        <p:spPr>
          <a:xfrm flipH="1">
            <a:off x="3235825" y="2169673"/>
            <a:ext cx="1287600" cy="1706400"/>
          </a:xfrm>
          <a:prstGeom prst="curvedConnector2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237" name="Google Shape;237;p34"/>
          <p:cNvCxnSpPr/>
          <p:nvPr/>
        </p:nvCxnSpPr>
        <p:spPr>
          <a:xfrm flipH="1" rot="5400000">
            <a:off x="7948865" y="3598918"/>
            <a:ext cx="791400" cy="119400"/>
          </a:xfrm>
          <a:prstGeom prst="curvedConnector2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238" name="Google Shape;238;p34"/>
          <p:cNvCxnSpPr>
            <a:stCxn id="227" idx="0"/>
            <a:endCxn id="228" idx="3"/>
          </p:cNvCxnSpPr>
          <p:nvPr/>
        </p:nvCxnSpPr>
        <p:spPr>
          <a:xfrm flipH="1" rot="5400000">
            <a:off x="7211927" y="1950465"/>
            <a:ext cx="718200" cy="1156500"/>
          </a:xfrm>
          <a:prstGeom prst="curvedConnector2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sp>
        <p:nvSpPr>
          <p:cNvPr id="239" name="Google Shape;239;p34"/>
          <p:cNvSpPr txBox="1"/>
          <p:nvPr/>
        </p:nvSpPr>
        <p:spPr>
          <a:xfrm>
            <a:off x="833370" y="4613381"/>
            <a:ext cx="92750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Product</a:t>
            </a:r>
            <a:endParaRPr b="1" i="1" sz="14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4"/>
          <p:cNvSpPr txBox="1"/>
          <p:nvPr/>
        </p:nvSpPr>
        <p:spPr>
          <a:xfrm>
            <a:off x="854585" y="2092472"/>
            <a:ext cx="102768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Materials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34"/>
          <p:cNvSpPr txBox="1"/>
          <p:nvPr/>
        </p:nvSpPr>
        <p:spPr>
          <a:xfrm>
            <a:off x="851865" y="3529007"/>
            <a:ext cx="118615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Resources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4"/>
          <p:cNvSpPr txBox="1"/>
          <p:nvPr>
            <p:ph type="title"/>
          </p:nvPr>
        </p:nvSpPr>
        <p:spPr>
          <a:xfrm>
            <a:off x="838201" y="365129"/>
            <a:ext cx="79200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790"/>
              </a:buClr>
              <a:buSzPts val="1800"/>
              <a:buNone/>
            </a:pPr>
            <a:r>
              <a:rPr b="1" lang="en-US">
                <a:solidFill>
                  <a:srgbClr val="00206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Waste/resource management and circular economy </a:t>
            </a:r>
            <a:endParaRPr sz="32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5"/>
          <p:cNvSpPr txBox="1"/>
          <p:nvPr>
            <p:ph type="title"/>
          </p:nvPr>
        </p:nvSpPr>
        <p:spPr>
          <a:xfrm>
            <a:off x="838201" y="365129"/>
            <a:ext cx="812956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790"/>
              </a:buClr>
              <a:buSzPts val="3600"/>
              <a:buFont typeface="Montserrat"/>
              <a:buNone/>
            </a:pPr>
            <a:r>
              <a:rPr lang="en-US" sz="3000"/>
              <a:t>BEST PRACTICES: CIRCULAR ECONOMY</a:t>
            </a:r>
            <a:endParaRPr/>
          </a:p>
        </p:txBody>
      </p:sp>
      <p:pic>
        <p:nvPicPr>
          <p:cNvPr id="248" name="Google Shape;24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1" y="1540427"/>
            <a:ext cx="5877285" cy="187406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5"/>
          <p:cNvSpPr txBox="1"/>
          <p:nvPr/>
        </p:nvSpPr>
        <p:spPr>
          <a:xfrm>
            <a:off x="6983010" y="2784898"/>
            <a:ext cx="45288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-US" sz="1400" u="none" cap="none" strike="noStrike">
                <a:solidFill>
                  <a:srgbClr val="2F2F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Used vehicles dominate the African market and are therefore important to the automotive industry’s circular economy transition and economy</a:t>
            </a:r>
            <a:endParaRPr i="0" sz="14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50" name="Google Shape;250;p35"/>
          <p:cNvSpPr txBox="1"/>
          <p:nvPr/>
        </p:nvSpPr>
        <p:spPr>
          <a:xfrm>
            <a:off x="7139421" y="2323233"/>
            <a:ext cx="3876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1800" u="none" cap="none" strike="noStrike">
                <a:solidFill>
                  <a:srgbClr val="002060"/>
                </a:solidFill>
                <a:latin typeface="Montserrat"/>
                <a:ea typeface="Montserrat"/>
                <a:cs typeface="Montserrat"/>
                <a:sym typeface="Montserrat"/>
              </a:rPr>
              <a:t>A FOCUS ON USED VEHICLES</a:t>
            </a:r>
            <a:endParaRPr i="0" sz="18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1" name="Google Shape;251;p35"/>
          <p:cNvSpPr txBox="1"/>
          <p:nvPr/>
        </p:nvSpPr>
        <p:spPr>
          <a:xfrm>
            <a:off x="689764" y="3703244"/>
            <a:ext cx="7623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-US" sz="14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Applying the circular economy principles to the automotive remanufacturing industry </a:t>
            </a:r>
            <a:endParaRPr i="0" sz="14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-US" sz="1400" u="none" cap="none" strike="noStrike">
                <a:solidFill>
                  <a:srgbClr val="C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REPAIR, REBURBISHING/ REMANUFACTUTING</a:t>
            </a:r>
            <a:endParaRPr i="0" sz="14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-US" sz="14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keeping components and their embodied material in use for longer, not only avoid waste, emissions to air and water and heavy extractions, </a:t>
            </a:r>
            <a:endParaRPr i="0" sz="14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-US" sz="1400" u="none" cap="none" strike="noStrik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it is about green jobs and a rising economy towards sustainable development</a:t>
            </a:r>
            <a:endParaRPr i="0" sz="14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52" name="Google Shape;252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07121" y="3676699"/>
            <a:ext cx="3189208" cy="265935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5"/>
          <p:cNvSpPr txBox="1"/>
          <p:nvPr/>
        </p:nvSpPr>
        <p:spPr>
          <a:xfrm>
            <a:off x="8967768" y="4575490"/>
            <a:ext cx="1667913" cy="101566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Electrical aparats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Machinery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Medical equipments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Haevy duty equipments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Locomotive systems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96282" y="5083321"/>
            <a:ext cx="4671344" cy="151637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5"/>
          <p:cNvSpPr txBox="1"/>
          <p:nvPr/>
        </p:nvSpPr>
        <p:spPr>
          <a:xfrm>
            <a:off x="7751928" y="1540427"/>
            <a:ext cx="263401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2000" u="none" cap="none" strike="noStrike">
                <a:solidFill>
                  <a:srgbClr val="6E6E6E"/>
                </a:solidFill>
                <a:latin typeface="Montserrat"/>
                <a:ea typeface="Montserrat"/>
                <a:cs typeface="Montserrat"/>
                <a:sym typeface="Montserrat"/>
              </a:rPr>
              <a:t>TECHNICAL CYCLE</a:t>
            </a:r>
            <a:endParaRPr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6"/>
          <p:cNvSpPr txBox="1"/>
          <p:nvPr/>
        </p:nvSpPr>
        <p:spPr>
          <a:xfrm>
            <a:off x="3376863" y="1390358"/>
            <a:ext cx="522170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CIRCULAR ECONOMY IN AFRICA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1" name="Google Shape;261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562" y="1940634"/>
            <a:ext cx="12098438" cy="247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10552" y="4438798"/>
            <a:ext cx="7354326" cy="2057687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6"/>
          <p:cNvSpPr txBox="1"/>
          <p:nvPr>
            <p:ph type="title"/>
          </p:nvPr>
        </p:nvSpPr>
        <p:spPr>
          <a:xfrm>
            <a:off x="838201" y="365129"/>
            <a:ext cx="812956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790"/>
              </a:buClr>
              <a:buSzPts val="3600"/>
              <a:buFont typeface="Montserrat"/>
              <a:buNone/>
            </a:pPr>
            <a:r>
              <a:rPr lang="en-US" sz="3000"/>
              <a:t>BEST PRACTICES: CIRCULAR ECONOMY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7"/>
          <p:cNvSpPr txBox="1"/>
          <p:nvPr>
            <p:ph type="title"/>
          </p:nvPr>
        </p:nvSpPr>
        <p:spPr>
          <a:xfrm>
            <a:off x="838201" y="365129"/>
            <a:ext cx="79200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790"/>
              </a:buClr>
              <a:buSzPts val="3600"/>
              <a:buFont typeface="Montserrat"/>
              <a:buNone/>
            </a:pPr>
            <a:r>
              <a:rPr lang="en-US" sz="3300"/>
              <a:t>Best practices: Waste Management</a:t>
            </a:r>
            <a:endParaRPr sz="3300"/>
          </a:p>
        </p:txBody>
      </p:sp>
      <p:sp>
        <p:nvSpPr>
          <p:cNvPr id="269" name="Google Shape;269;p37"/>
          <p:cNvSpPr txBox="1"/>
          <p:nvPr/>
        </p:nvSpPr>
        <p:spPr>
          <a:xfrm>
            <a:off x="3376863" y="1390358"/>
            <a:ext cx="522170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0" lang="en-US" sz="2000" u="sng" cap="none" strike="noStrik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CIRCULAR ECONOMY IN AFRICA</a:t>
            </a:r>
            <a:endParaRPr i="0" sz="20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70" name="Google Shape;270;p37"/>
          <p:cNvSpPr txBox="1"/>
          <p:nvPr/>
        </p:nvSpPr>
        <p:spPr>
          <a:xfrm>
            <a:off x="838200" y="2002321"/>
            <a:ext cx="10150500" cy="46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2F2F46"/>
                </a:solidFill>
                <a:latin typeface="Inter"/>
                <a:ea typeface="Inter"/>
                <a:cs typeface="Inter"/>
                <a:sym typeface="Inter"/>
              </a:rPr>
              <a:t> </a:t>
            </a:r>
            <a:r>
              <a:rPr i="0" lang="en-US" sz="2300" u="sng" cap="none" strike="noStrike">
                <a:solidFill>
                  <a:srgbClr val="2F2F46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Sole Rebels</a:t>
            </a:r>
            <a:r>
              <a:rPr i="0" lang="en-US" sz="2300" u="none" cap="none" strike="noStrike">
                <a:solidFill>
                  <a:srgbClr val="2F2F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 in Ethiopia makes </a:t>
            </a:r>
            <a:r>
              <a:rPr i="1" lang="en-US" sz="2300" u="none" cap="none" strike="noStrike">
                <a:solidFill>
                  <a:srgbClr val="2F2F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shoes out of recycled tyres</a:t>
            </a:r>
            <a:r>
              <a:rPr i="0" lang="en-US" sz="2300" u="none" cap="none" strike="noStrike">
                <a:solidFill>
                  <a:srgbClr val="2F2F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indigenous plant fibres, and local leather. Sole Rebels has global reach, stores in North America and Europe, and an annual revenue of USD 22 million</a:t>
            </a:r>
            <a:endParaRPr i="0" sz="13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i="0" sz="2300" u="none" cap="none" strike="noStrike">
              <a:solidFill>
                <a:srgbClr val="2F2F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i="0" lang="en-US" sz="2300" u="none" cap="none" strike="noStrike">
                <a:solidFill>
                  <a:srgbClr val="2F2F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Nigeria’s </a:t>
            </a:r>
            <a:r>
              <a:rPr i="0" lang="en-US" sz="2300" u="sng" cap="none" strike="noStrike">
                <a:solidFill>
                  <a:srgbClr val="2F2F46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Planet 3R </a:t>
            </a:r>
            <a:r>
              <a:rPr i="0" lang="en-US" sz="2300" u="none" cap="none" strike="noStrike">
                <a:solidFill>
                  <a:srgbClr val="2F2F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weaves </a:t>
            </a:r>
            <a:r>
              <a:rPr i="1" lang="en-US" sz="2300" u="none" cap="none" strike="noStrike">
                <a:solidFill>
                  <a:srgbClr val="2F2F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discarded plastic water sachets into bags</a:t>
            </a:r>
            <a:r>
              <a:rPr i="0" lang="en-US" sz="2300" u="none" cap="none" strike="noStrike">
                <a:solidFill>
                  <a:srgbClr val="2F2F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homewares, and accessories. Employs 16 full-time staff after less than 3 years in operation, and secured USD 100,000 funding to expand.</a:t>
            </a:r>
            <a:endParaRPr i="0" sz="13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i="0" sz="2300" u="none" cap="none" strike="noStrike">
              <a:solidFill>
                <a:srgbClr val="2F2F4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i="0" lang="en-US" sz="2300" u="none" cap="none" strike="noStrike">
                <a:solidFill>
                  <a:srgbClr val="2F2F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Nairobi-based </a:t>
            </a:r>
            <a:r>
              <a:rPr i="0" lang="en-US" sz="2300" u="sng" cap="none" strike="noStrike">
                <a:solidFill>
                  <a:srgbClr val="2F2F46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Rummage Studio</a:t>
            </a:r>
            <a:r>
              <a:rPr i="0" lang="en-US" sz="2300" u="none" cap="none" strike="noStrike">
                <a:solidFill>
                  <a:srgbClr val="2F2F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 sources 95% of the core materials in its bags and accessories from the largest </a:t>
            </a:r>
            <a:r>
              <a:rPr i="1" lang="en-US" sz="2300" u="none" cap="none" strike="noStrike">
                <a:solidFill>
                  <a:srgbClr val="2F2F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second hand textile market </a:t>
            </a:r>
            <a:r>
              <a:rPr i="0" lang="en-US" sz="2300" u="none" cap="none" strike="noStrike">
                <a:solidFill>
                  <a:srgbClr val="2F2F4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 East Africa</a:t>
            </a:r>
            <a:endParaRPr i="0" sz="23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emillas germinando con relleno sólido" id="275" name="Google Shape;27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67713" y="2122916"/>
            <a:ext cx="590550" cy="590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6" name="Google Shape;276;p38"/>
          <p:cNvGrpSpPr/>
          <p:nvPr/>
        </p:nvGrpSpPr>
        <p:grpSpPr>
          <a:xfrm>
            <a:off x="4343458" y="2347094"/>
            <a:ext cx="887838" cy="383813"/>
            <a:chOff x="3699927" y="3310884"/>
            <a:chExt cx="887838" cy="383813"/>
          </a:xfrm>
        </p:grpSpPr>
        <p:pic>
          <p:nvPicPr>
            <p:cNvPr descr="Cerezas con relleno sólido" id="277" name="Google Shape;277;p3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99927" y="3331323"/>
              <a:ext cx="363374" cy="363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erezas con relleno sólido" id="278" name="Google Shape;278;p3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24391" y="3310884"/>
              <a:ext cx="363374" cy="363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erezas con relleno sólido" id="279" name="Google Shape;279;p3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962159" y="3331323"/>
              <a:ext cx="363374" cy="3633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Transporte con relleno sólido" id="280" name="Google Shape;28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21035" y="3006534"/>
            <a:ext cx="562233" cy="5622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mión con relleno sólido" id="281" name="Google Shape;28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097" y="2968274"/>
            <a:ext cx="652168" cy="6521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ienda con relleno sólido" id="282" name="Google Shape;28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53522" y="5401222"/>
            <a:ext cx="652168" cy="6521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uario con relleno sólido" id="283" name="Google Shape;28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12682" y="5664109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queleto de pez muerto con relleno sólido" id="284" name="Google Shape;28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705987" y="4799007"/>
            <a:ext cx="400189" cy="4001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l de plátano con relleno sólido" id="285" name="Google Shape;285;p3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883666" y="4930974"/>
            <a:ext cx="400189" cy="4001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odoro con relleno sólido" id="286" name="Google Shape;286;p3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861544" y="5333159"/>
            <a:ext cx="493106" cy="49310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8"/>
          <p:cNvSpPr txBox="1"/>
          <p:nvPr/>
        </p:nvSpPr>
        <p:spPr>
          <a:xfrm>
            <a:off x="1882126" y="4115880"/>
            <a:ext cx="211377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Manufactura alimentaria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amión con relleno sólido" id="288" name="Google Shape;288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69574" y="4895493"/>
            <a:ext cx="652168" cy="65216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8"/>
          <p:cNvSpPr txBox="1"/>
          <p:nvPr/>
        </p:nvSpPr>
        <p:spPr>
          <a:xfrm>
            <a:off x="2727515" y="5479744"/>
            <a:ext cx="86366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Transporte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8"/>
          <p:cNvSpPr txBox="1"/>
          <p:nvPr/>
        </p:nvSpPr>
        <p:spPr>
          <a:xfrm>
            <a:off x="2742350" y="3497331"/>
            <a:ext cx="86366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Transporte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38"/>
          <p:cNvSpPr txBox="1"/>
          <p:nvPr/>
        </p:nvSpPr>
        <p:spPr>
          <a:xfrm>
            <a:off x="3847773" y="6059185"/>
            <a:ext cx="86366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Tienda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38"/>
          <p:cNvSpPr txBox="1"/>
          <p:nvPr/>
        </p:nvSpPr>
        <p:spPr>
          <a:xfrm>
            <a:off x="5378246" y="6045368"/>
            <a:ext cx="103084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Consumidor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38"/>
          <p:cNvSpPr txBox="1"/>
          <p:nvPr/>
        </p:nvSpPr>
        <p:spPr>
          <a:xfrm>
            <a:off x="7741509" y="5647939"/>
            <a:ext cx="86366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Planta depuradorade agua (EDAR)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38"/>
          <p:cNvSpPr txBox="1"/>
          <p:nvPr/>
        </p:nvSpPr>
        <p:spPr>
          <a:xfrm>
            <a:off x="7627654" y="4593291"/>
            <a:ext cx="863666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Relleno sanitario o vertederos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8"/>
          <p:cNvSpPr txBox="1"/>
          <p:nvPr/>
        </p:nvSpPr>
        <p:spPr>
          <a:xfrm>
            <a:off x="6738169" y="5807169"/>
            <a:ext cx="103084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RESIDUOS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3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605175" y="5602854"/>
            <a:ext cx="1199180" cy="890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587760" y="4541451"/>
            <a:ext cx="1150937" cy="6576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Google Shape;298;p38"/>
          <p:cNvCxnSpPr>
            <a:stCxn id="289" idx="2"/>
          </p:cNvCxnSpPr>
          <p:nvPr/>
        </p:nvCxnSpPr>
        <p:spPr>
          <a:xfrm>
            <a:off x="3159348" y="5725965"/>
            <a:ext cx="794100" cy="25710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299" name="Google Shape;299;p38"/>
          <p:cNvCxnSpPr/>
          <p:nvPr/>
        </p:nvCxnSpPr>
        <p:spPr>
          <a:xfrm>
            <a:off x="2602019" y="4399048"/>
            <a:ext cx="280661" cy="529657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00" name="Google Shape;300;p38"/>
          <p:cNvCxnSpPr/>
          <p:nvPr/>
        </p:nvCxnSpPr>
        <p:spPr>
          <a:xfrm flipH="1">
            <a:off x="2683285" y="3743552"/>
            <a:ext cx="210598" cy="295639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01" name="Google Shape;301;p38"/>
          <p:cNvCxnSpPr/>
          <p:nvPr/>
        </p:nvCxnSpPr>
        <p:spPr>
          <a:xfrm flipH="1">
            <a:off x="3714790" y="2652665"/>
            <a:ext cx="458112" cy="292424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02" name="Google Shape;302;p38"/>
          <p:cNvCxnSpPr/>
          <p:nvPr/>
        </p:nvCxnSpPr>
        <p:spPr>
          <a:xfrm>
            <a:off x="4638255" y="5907154"/>
            <a:ext cx="682501" cy="18216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03" name="Google Shape;303;p38"/>
          <p:cNvCxnSpPr/>
          <p:nvPr/>
        </p:nvCxnSpPr>
        <p:spPr>
          <a:xfrm flipH="1" rot="10800000">
            <a:off x="5961259" y="5288715"/>
            <a:ext cx="787307" cy="547441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04" name="Google Shape;304;p38"/>
          <p:cNvCxnSpPr/>
          <p:nvPr/>
        </p:nvCxnSpPr>
        <p:spPr>
          <a:xfrm>
            <a:off x="7224109" y="5315037"/>
            <a:ext cx="533423" cy="374904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05" name="Google Shape;305;p38"/>
          <p:cNvCxnSpPr/>
          <p:nvPr/>
        </p:nvCxnSpPr>
        <p:spPr>
          <a:xfrm flipH="1" rot="10800000">
            <a:off x="7269911" y="4728759"/>
            <a:ext cx="420218" cy="294435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pic>
        <p:nvPicPr>
          <p:cNvPr descr="Splash1 con relleno sólido" id="306" name="Google Shape;306;p3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161403" y="2199743"/>
            <a:ext cx="629276" cy="6292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elo de jardín" id="307" name="Google Shape;307;p3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490820" y="2365680"/>
            <a:ext cx="559600" cy="373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8" name="Google Shape;308;p38"/>
          <p:cNvCxnSpPr>
            <a:stCxn id="307" idx="1"/>
          </p:cNvCxnSpPr>
          <p:nvPr/>
        </p:nvCxnSpPr>
        <p:spPr>
          <a:xfrm flipH="1">
            <a:off x="6861420" y="2552214"/>
            <a:ext cx="629400" cy="2550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09" name="Google Shape;309;p38"/>
          <p:cNvCxnSpPr/>
          <p:nvPr/>
        </p:nvCxnSpPr>
        <p:spPr>
          <a:xfrm flipH="1">
            <a:off x="8095685" y="2609270"/>
            <a:ext cx="430297" cy="9224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pic>
        <p:nvPicPr>
          <p:cNvPr descr="Splash1 con relleno sólido" id="310" name="Google Shape;310;p3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24137" y="2733518"/>
            <a:ext cx="733671" cy="7336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elo de jardín" id="311" name="Google Shape;311;p3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139637" y="2909448"/>
            <a:ext cx="559600" cy="373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2" name="Google Shape;312;p38"/>
          <p:cNvCxnSpPr/>
          <p:nvPr/>
        </p:nvCxnSpPr>
        <p:spPr>
          <a:xfrm flipH="1">
            <a:off x="1455909" y="2549220"/>
            <a:ext cx="2924100" cy="360300"/>
          </a:xfrm>
          <a:prstGeom prst="curvedConnector2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13" name="Google Shape;313;p38"/>
          <p:cNvCxnSpPr/>
          <p:nvPr/>
        </p:nvCxnSpPr>
        <p:spPr>
          <a:xfrm flipH="1">
            <a:off x="710235" y="2435391"/>
            <a:ext cx="3701400" cy="356400"/>
          </a:xfrm>
          <a:prstGeom prst="curvedConnector3">
            <a:avLst>
              <a:gd fmla="val 99624" name="adj1"/>
            </a:avLst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14" name="Google Shape;314;p38"/>
          <p:cNvCxnSpPr/>
          <p:nvPr/>
        </p:nvCxnSpPr>
        <p:spPr>
          <a:xfrm rot="10800000">
            <a:off x="5422534" y="2549220"/>
            <a:ext cx="644218" cy="22665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sp>
        <p:nvSpPr>
          <p:cNvPr id="315" name="Google Shape;315;p38"/>
          <p:cNvSpPr txBox="1"/>
          <p:nvPr/>
        </p:nvSpPr>
        <p:spPr>
          <a:xfrm>
            <a:off x="2267208" y="2714938"/>
            <a:ext cx="154873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EROSION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8"/>
          <p:cNvSpPr txBox="1"/>
          <p:nvPr/>
        </p:nvSpPr>
        <p:spPr>
          <a:xfrm>
            <a:off x="150125" y="3457854"/>
            <a:ext cx="154873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RUNOFF AND POLLUTION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38"/>
          <p:cNvSpPr txBox="1"/>
          <p:nvPr/>
        </p:nvSpPr>
        <p:spPr>
          <a:xfrm>
            <a:off x="5189109" y="3709190"/>
            <a:ext cx="40691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en-US" sz="1800" u="none" cap="none" strike="noStrike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TRADITIONAL AGRICULTURE</a:t>
            </a:r>
            <a:endParaRPr i="0" sz="1400" u="none" cap="none" strike="noStrike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18" name="Google Shape;318;p38"/>
          <p:cNvSpPr txBox="1"/>
          <p:nvPr/>
        </p:nvSpPr>
        <p:spPr>
          <a:xfrm>
            <a:off x="5721176" y="2761302"/>
            <a:ext cx="154873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WATER SCARCITY FLOODS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38"/>
          <p:cNvSpPr txBox="1"/>
          <p:nvPr/>
        </p:nvSpPr>
        <p:spPr>
          <a:xfrm>
            <a:off x="3987039" y="2748807"/>
            <a:ext cx="1745982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PESTICIDES </a:t>
            </a:r>
            <a:b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CHEMICAL FERTILIZERS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8"/>
          <p:cNvSpPr txBox="1"/>
          <p:nvPr/>
        </p:nvSpPr>
        <p:spPr>
          <a:xfrm>
            <a:off x="8881569" y="1561338"/>
            <a:ext cx="263401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6E6E6E"/>
                </a:solidFill>
                <a:latin typeface="ADLaM Display"/>
                <a:ea typeface="ADLaM Display"/>
                <a:cs typeface="ADLaM Display"/>
                <a:sym typeface="ADLaM Display"/>
              </a:rPr>
              <a:t>BIOLOGICAL CYCLE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38"/>
          <p:cNvSpPr txBox="1"/>
          <p:nvPr>
            <p:ph type="title"/>
          </p:nvPr>
        </p:nvSpPr>
        <p:spPr>
          <a:xfrm>
            <a:off x="838201" y="365129"/>
            <a:ext cx="879711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790"/>
              </a:buClr>
              <a:buSzPts val="3600"/>
              <a:buFont typeface="Montserrat"/>
              <a:buNone/>
            </a:pPr>
            <a:r>
              <a:rPr lang="en-US" sz="3000"/>
              <a:t>BEST PRACTICES: CIRCULAR ECONOMY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emillas germinando con relleno sólido" id="326" name="Google Shape;32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243420" y="2039021"/>
            <a:ext cx="590550" cy="590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7" name="Google Shape;327;p39"/>
          <p:cNvGrpSpPr/>
          <p:nvPr/>
        </p:nvGrpSpPr>
        <p:grpSpPr>
          <a:xfrm>
            <a:off x="2564640" y="2188198"/>
            <a:ext cx="887838" cy="383813"/>
            <a:chOff x="3699927" y="3310884"/>
            <a:chExt cx="887838" cy="383813"/>
          </a:xfrm>
        </p:grpSpPr>
        <p:pic>
          <p:nvPicPr>
            <p:cNvPr descr="Cerezas con relleno sólido" id="328" name="Google Shape;328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699927" y="3331323"/>
              <a:ext cx="363374" cy="363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erezas con relleno sólido" id="329" name="Google Shape;329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24391" y="3310884"/>
              <a:ext cx="363374" cy="363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erezas con relleno sólido" id="330" name="Google Shape;330;p3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962159" y="3331323"/>
              <a:ext cx="363374" cy="3633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Transporte con relleno sólido" id="331" name="Google Shape;331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0698" y="3622475"/>
            <a:ext cx="562233" cy="5622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mión con relleno sólido" id="332" name="Google Shape;332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93427" y="3335413"/>
            <a:ext cx="652168" cy="6521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ienda con relleno sólido" id="333" name="Google Shape;333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60240" y="5365269"/>
            <a:ext cx="652168" cy="6521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uario con relleno sólido" id="334" name="Google Shape;334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34007" y="5534542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queleto de pez muerto con relleno sólido" id="335" name="Google Shape;335;p3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073328" y="5051875"/>
            <a:ext cx="400189" cy="4001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iel de plátano con relleno sólido" id="336" name="Google Shape;336;p3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263892" y="5288488"/>
            <a:ext cx="400189" cy="4001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odoro con relleno sólido" id="337" name="Google Shape;337;p3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248250" y="5616757"/>
            <a:ext cx="493106" cy="49310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9"/>
          <p:cNvSpPr txBox="1"/>
          <p:nvPr/>
        </p:nvSpPr>
        <p:spPr>
          <a:xfrm>
            <a:off x="412038" y="4582954"/>
            <a:ext cx="211377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Manufactura alimentaria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amión con relleno sólido" id="339" name="Google Shape;339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99486" y="5362567"/>
            <a:ext cx="652168" cy="652168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9"/>
          <p:cNvSpPr txBox="1"/>
          <p:nvPr/>
        </p:nvSpPr>
        <p:spPr>
          <a:xfrm>
            <a:off x="2748840" y="5350177"/>
            <a:ext cx="86366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Transporte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9"/>
          <p:cNvSpPr txBox="1"/>
          <p:nvPr/>
        </p:nvSpPr>
        <p:spPr>
          <a:xfrm>
            <a:off x="1614964" y="3945950"/>
            <a:ext cx="86366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Transporte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39"/>
          <p:cNvSpPr txBox="1"/>
          <p:nvPr/>
        </p:nvSpPr>
        <p:spPr>
          <a:xfrm>
            <a:off x="2908461" y="6042303"/>
            <a:ext cx="86366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39"/>
          <p:cNvSpPr txBox="1"/>
          <p:nvPr/>
        </p:nvSpPr>
        <p:spPr>
          <a:xfrm>
            <a:off x="5324525" y="5943308"/>
            <a:ext cx="103084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Consumer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4" name="Google Shape;344;p39"/>
          <p:cNvCxnSpPr/>
          <p:nvPr/>
        </p:nvCxnSpPr>
        <p:spPr>
          <a:xfrm flipH="1" rot="10800000">
            <a:off x="1980700" y="5757652"/>
            <a:ext cx="598120" cy="19935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45" name="Google Shape;345;p39"/>
          <p:cNvCxnSpPr/>
          <p:nvPr/>
        </p:nvCxnSpPr>
        <p:spPr>
          <a:xfrm>
            <a:off x="1131931" y="4866122"/>
            <a:ext cx="280661" cy="529657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46" name="Google Shape;346;p39"/>
          <p:cNvCxnSpPr/>
          <p:nvPr/>
        </p:nvCxnSpPr>
        <p:spPr>
          <a:xfrm flipH="1">
            <a:off x="1213197" y="4210626"/>
            <a:ext cx="210598" cy="295639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47" name="Google Shape;347;p39"/>
          <p:cNvCxnSpPr/>
          <p:nvPr/>
        </p:nvCxnSpPr>
        <p:spPr>
          <a:xfrm>
            <a:off x="3593828" y="5777587"/>
            <a:ext cx="1748253" cy="18216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48" name="Google Shape;348;p39"/>
          <p:cNvCxnSpPr/>
          <p:nvPr/>
        </p:nvCxnSpPr>
        <p:spPr>
          <a:xfrm flipH="1" rot="10800000">
            <a:off x="6001686" y="5751343"/>
            <a:ext cx="1137802" cy="35352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49" name="Google Shape;349;p39"/>
          <p:cNvCxnSpPr/>
          <p:nvPr/>
        </p:nvCxnSpPr>
        <p:spPr>
          <a:xfrm flipH="1" rot="10800000">
            <a:off x="7955614" y="6510915"/>
            <a:ext cx="1343407" cy="12384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50" name="Google Shape;350;p39"/>
          <p:cNvCxnSpPr/>
          <p:nvPr/>
        </p:nvCxnSpPr>
        <p:spPr>
          <a:xfrm rot="10800000">
            <a:off x="7463691" y="4223238"/>
            <a:ext cx="19652" cy="909002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pic>
        <p:nvPicPr>
          <p:cNvPr descr="Splash1 con relleno sólido" id="351" name="Google Shape;351;p3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639849" y="1837416"/>
            <a:ext cx="993760" cy="993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elo de jardín" id="352" name="Google Shape;352;p3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973275" y="2027913"/>
            <a:ext cx="814918" cy="5432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3" name="Google Shape;353;p39"/>
          <p:cNvCxnSpPr/>
          <p:nvPr/>
        </p:nvCxnSpPr>
        <p:spPr>
          <a:xfrm rot="10800000">
            <a:off x="5576569" y="2477055"/>
            <a:ext cx="1306300" cy="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54" name="Google Shape;354;p39"/>
          <p:cNvCxnSpPr/>
          <p:nvPr/>
        </p:nvCxnSpPr>
        <p:spPr>
          <a:xfrm rot="10800000">
            <a:off x="7843705" y="2390324"/>
            <a:ext cx="2249667" cy="29500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pic>
        <p:nvPicPr>
          <p:cNvPr descr="Splash1 con relleno sólido" id="355" name="Google Shape;355;p3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45462" y="2603951"/>
            <a:ext cx="733671" cy="73367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elo de jardín" id="356" name="Google Shape;356;p39"/>
          <p:cNvPicPr preferRelativeResize="0"/>
          <p:nvPr/>
        </p:nvPicPr>
        <p:blipFill rotWithShape="1">
          <a:blip r:embed="rId13">
            <a:alphaModFix amt="27000"/>
          </a:blip>
          <a:srcRect b="0" l="0" r="0" t="0"/>
          <a:stretch/>
        </p:blipFill>
        <p:spPr>
          <a:xfrm>
            <a:off x="1160962" y="2779881"/>
            <a:ext cx="559600" cy="373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7" name="Google Shape;357;p39"/>
          <p:cNvCxnSpPr/>
          <p:nvPr/>
        </p:nvCxnSpPr>
        <p:spPr>
          <a:xfrm flipH="1">
            <a:off x="1477194" y="2531925"/>
            <a:ext cx="981900" cy="248100"/>
          </a:xfrm>
          <a:prstGeom prst="curvedConnector3">
            <a:avLst>
              <a:gd fmla="val 102811" name="adj1"/>
            </a:avLst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58" name="Google Shape;358;p39"/>
          <p:cNvCxnSpPr/>
          <p:nvPr/>
        </p:nvCxnSpPr>
        <p:spPr>
          <a:xfrm flipH="1">
            <a:off x="691530" y="2360827"/>
            <a:ext cx="1787100" cy="232500"/>
          </a:xfrm>
          <a:prstGeom prst="curvedConnector3">
            <a:avLst>
              <a:gd fmla="val 100400" name="adj1"/>
            </a:avLst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59" name="Google Shape;359;p39"/>
          <p:cNvCxnSpPr/>
          <p:nvPr/>
        </p:nvCxnSpPr>
        <p:spPr>
          <a:xfrm flipH="1">
            <a:off x="3612506" y="2419824"/>
            <a:ext cx="1120258" cy="2699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sp>
        <p:nvSpPr>
          <p:cNvPr id="360" name="Google Shape;360;p39"/>
          <p:cNvSpPr txBox="1"/>
          <p:nvPr/>
        </p:nvSpPr>
        <p:spPr>
          <a:xfrm>
            <a:off x="1674185" y="2707570"/>
            <a:ext cx="154873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EROSION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39"/>
          <p:cNvSpPr txBox="1"/>
          <p:nvPr/>
        </p:nvSpPr>
        <p:spPr>
          <a:xfrm>
            <a:off x="171450" y="3328287"/>
            <a:ext cx="154873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RUNOFF AND POLLUTION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39"/>
          <p:cNvSpPr txBox="1"/>
          <p:nvPr/>
        </p:nvSpPr>
        <p:spPr>
          <a:xfrm>
            <a:off x="2291480" y="2619189"/>
            <a:ext cx="174598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-US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PESTICIDES </a:t>
            </a:r>
            <a:br>
              <a:rPr b="1" i="0" lang="en-US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-US" sz="12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CHEMICAL FERTILIZERS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3" name="Google Shape;363;p39"/>
          <p:cNvCxnSpPr/>
          <p:nvPr/>
        </p:nvCxnSpPr>
        <p:spPr>
          <a:xfrm>
            <a:off x="3008542" y="2634041"/>
            <a:ext cx="49401" cy="2796843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pic>
        <p:nvPicPr>
          <p:cNvPr id="364" name="Google Shape;364;p3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912782" y="3354457"/>
            <a:ext cx="944192" cy="629460"/>
          </a:xfrm>
          <a:prstGeom prst="rect">
            <a:avLst/>
          </a:prstGeom>
          <a:solidFill>
            <a:srgbClr val="393939"/>
          </a:solidFill>
          <a:ln cap="flat" cmpd="sng" w="38100">
            <a:solidFill>
              <a:srgbClr val="39393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Un árbol con hojas verdes&#10;&#10;Descripción generada automáticamente con confianza media" id="365" name="Google Shape;365;p3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767959" y="5197400"/>
            <a:ext cx="2706243" cy="14918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lanta con flores amarillas&#10;&#10;Descripción generada automáticamente" id="366" name="Google Shape;366;p3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8330453" y="3758759"/>
            <a:ext cx="875012" cy="4931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veja parada en un campo&#10;&#10;Descripción generada automáticamente" id="367" name="Google Shape;367;p3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 flipH="1">
            <a:off x="5787583" y="3751211"/>
            <a:ext cx="827904" cy="48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9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100277" y="6293862"/>
            <a:ext cx="863666" cy="5979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9" name="Google Shape;369;p39"/>
          <p:cNvCxnSpPr/>
          <p:nvPr/>
        </p:nvCxnSpPr>
        <p:spPr>
          <a:xfrm>
            <a:off x="5783791" y="2342938"/>
            <a:ext cx="891856" cy="0"/>
          </a:xfrm>
          <a:prstGeom prst="straightConnector1">
            <a:avLst/>
          </a:prstGeom>
          <a:noFill/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70" name="Google Shape;370;p39"/>
          <p:cNvCxnSpPr>
            <a:stCxn id="364" idx="0"/>
            <a:endCxn id="352" idx="2"/>
          </p:cNvCxnSpPr>
          <p:nvPr/>
        </p:nvCxnSpPr>
        <p:spPr>
          <a:xfrm rot="10800000">
            <a:off x="7380678" y="2571157"/>
            <a:ext cx="4200" cy="783300"/>
          </a:xfrm>
          <a:prstGeom prst="straightConnector1">
            <a:avLst/>
          </a:prstGeom>
          <a:noFill/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71" name="Google Shape;371;p39"/>
          <p:cNvCxnSpPr>
            <a:stCxn id="366" idx="0"/>
          </p:cNvCxnSpPr>
          <p:nvPr/>
        </p:nvCxnSpPr>
        <p:spPr>
          <a:xfrm rot="10800000">
            <a:off x="7765959" y="2671559"/>
            <a:ext cx="1002000" cy="1087200"/>
          </a:xfrm>
          <a:prstGeom prst="straightConnector1">
            <a:avLst/>
          </a:prstGeom>
          <a:noFill/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72" name="Google Shape;372;p39"/>
          <p:cNvCxnSpPr/>
          <p:nvPr/>
        </p:nvCxnSpPr>
        <p:spPr>
          <a:xfrm flipH="1" rot="10800000">
            <a:off x="6124346" y="2701112"/>
            <a:ext cx="919447" cy="968075"/>
          </a:xfrm>
          <a:prstGeom prst="straightConnector1">
            <a:avLst/>
          </a:prstGeom>
          <a:noFill/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73" name="Google Shape;373;p39"/>
          <p:cNvCxnSpPr/>
          <p:nvPr/>
        </p:nvCxnSpPr>
        <p:spPr>
          <a:xfrm>
            <a:off x="7700972" y="2757318"/>
            <a:ext cx="799114" cy="895857"/>
          </a:xfrm>
          <a:prstGeom prst="straightConnector1">
            <a:avLst/>
          </a:prstGeom>
          <a:noFill/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sp>
        <p:nvSpPr>
          <p:cNvPr id="374" name="Google Shape;374;p39"/>
          <p:cNvSpPr txBox="1"/>
          <p:nvPr/>
        </p:nvSpPr>
        <p:spPr>
          <a:xfrm>
            <a:off x="5475150" y="4389884"/>
            <a:ext cx="1986746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Holistic management for soil and animal health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39"/>
          <p:cNvSpPr txBox="1"/>
          <p:nvPr/>
        </p:nvSpPr>
        <p:spPr>
          <a:xfrm>
            <a:off x="4146137" y="2873377"/>
            <a:ext cx="210523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Canalizations and ponds for retention and water control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39"/>
          <p:cNvSpPr txBox="1"/>
          <p:nvPr/>
        </p:nvSpPr>
        <p:spPr>
          <a:xfrm>
            <a:off x="4130428" y="1499783"/>
            <a:ext cx="207110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Rainwater collection on roofs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39"/>
          <p:cNvSpPr txBox="1"/>
          <p:nvPr/>
        </p:nvSpPr>
        <p:spPr>
          <a:xfrm>
            <a:off x="6871474" y="3939015"/>
            <a:ext cx="130429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Compost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39"/>
          <p:cNvSpPr txBox="1"/>
          <p:nvPr/>
        </p:nvSpPr>
        <p:spPr>
          <a:xfrm>
            <a:off x="8175773" y="4352376"/>
            <a:ext cx="130429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Green roofs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39"/>
          <p:cNvSpPr txBox="1"/>
          <p:nvPr/>
        </p:nvSpPr>
        <p:spPr>
          <a:xfrm>
            <a:off x="8167130" y="6511773"/>
            <a:ext cx="130429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Compost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0" name="Google Shape;380;p39"/>
          <p:cNvCxnSpPr/>
          <p:nvPr/>
        </p:nvCxnSpPr>
        <p:spPr>
          <a:xfrm>
            <a:off x="3255917" y="2764988"/>
            <a:ext cx="2142329" cy="2665896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81" name="Google Shape;381;p39"/>
          <p:cNvCxnSpPr/>
          <p:nvPr/>
        </p:nvCxnSpPr>
        <p:spPr>
          <a:xfrm>
            <a:off x="7523623" y="6066418"/>
            <a:ext cx="0" cy="298799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82" name="Google Shape;382;p39"/>
          <p:cNvCxnSpPr/>
          <p:nvPr/>
        </p:nvCxnSpPr>
        <p:spPr>
          <a:xfrm flipH="1">
            <a:off x="6269670" y="2664341"/>
            <a:ext cx="1018208" cy="1084849"/>
          </a:xfrm>
          <a:prstGeom prst="straightConnector1">
            <a:avLst/>
          </a:prstGeom>
          <a:noFill/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cxnSp>
        <p:nvCxnSpPr>
          <p:cNvPr id="383" name="Google Shape;383;p39"/>
          <p:cNvCxnSpPr/>
          <p:nvPr/>
        </p:nvCxnSpPr>
        <p:spPr>
          <a:xfrm rot="10800000">
            <a:off x="7843705" y="4237733"/>
            <a:ext cx="1636367" cy="1450918"/>
          </a:xfrm>
          <a:prstGeom prst="straightConnector1">
            <a:avLst/>
          </a:prstGeom>
          <a:noFill/>
          <a:ln cap="flat" cmpd="sng" w="2540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254"/>
              </a:srgbClr>
            </a:outerShdw>
          </a:effectLst>
        </p:spPr>
      </p:cxnSp>
      <p:sp>
        <p:nvSpPr>
          <p:cNvPr id="384" name="Google Shape;384;p39"/>
          <p:cNvSpPr/>
          <p:nvPr/>
        </p:nvSpPr>
        <p:spPr>
          <a:xfrm>
            <a:off x="3340294" y="1770952"/>
            <a:ext cx="7074878" cy="475445"/>
          </a:xfrm>
          <a:custGeom>
            <a:rect b="b" l="l" r="r" t="t"/>
            <a:pathLst>
              <a:path extrusionOk="0" h="319863" w="7137779">
                <a:moveTo>
                  <a:pt x="0" y="319863"/>
                </a:moveTo>
                <a:cubicBezTo>
                  <a:pt x="412277" y="226035"/>
                  <a:pt x="969084" y="34119"/>
                  <a:pt x="1594606" y="0"/>
                </a:cubicBezTo>
                <a:cubicBezTo>
                  <a:pt x="2784236" y="0"/>
                  <a:pt x="5982951" y="253224"/>
                  <a:pt x="7137779" y="319862"/>
                </a:cubicBezTo>
              </a:path>
            </a:pathLst>
          </a:custGeom>
          <a:noFill/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39"/>
          <p:cNvSpPr txBox="1"/>
          <p:nvPr/>
        </p:nvSpPr>
        <p:spPr>
          <a:xfrm>
            <a:off x="6584575" y="1626468"/>
            <a:ext cx="1288605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LIVING SOIL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39"/>
          <p:cNvSpPr txBox="1"/>
          <p:nvPr/>
        </p:nvSpPr>
        <p:spPr>
          <a:xfrm>
            <a:off x="8881569" y="1561338"/>
            <a:ext cx="263401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6E6E6E"/>
                </a:solidFill>
                <a:latin typeface="ADLaM Display"/>
                <a:ea typeface="ADLaM Display"/>
                <a:cs typeface="ADLaM Display"/>
                <a:sym typeface="ADLaM Display"/>
              </a:rPr>
              <a:t>BIOLOGICAL CYCLE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39"/>
          <p:cNvSpPr txBox="1"/>
          <p:nvPr>
            <p:ph type="title"/>
          </p:nvPr>
        </p:nvSpPr>
        <p:spPr>
          <a:xfrm>
            <a:off x="838201" y="365129"/>
            <a:ext cx="792975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790"/>
              </a:buClr>
              <a:buSzPct val="121212"/>
              <a:buFont typeface="Montserrat"/>
              <a:buNone/>
            </a:pPr>
            <a:r>
              <a:rPr lang="en-US" sz="3300"/>
              <a:t>BEST PRACTICES: CIRCULAR ECONOMY AND FOOD </a:t>
            </a:r>
            <a:r>
              <a:rPr lang="en-US" sz="3300"/>
              <a:t>SOVEREIGNTY</a:t>
            </a:r>
            <a:endParaRPr sz="3300"/>
          </a:p>
        </p:txBody>
      </p:sp>
      <p:sp>
        <p:nvSpPr>
          <p:cNvPr id="388" name="Google Shape;388;p39"/>
          <p:cNvSpPr txBox="1"/>
          <p:nvPr/>
        </p:nvSpPr>
        <p:spPr>
          <a:xfrm>
            <a:off x="8075063" y="2696850"/>
            <a:ext cx="406915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en-US" sz="1800" u="none" cap="none" strike="noStrike">
                <a:solidFill>
                  <a:schemeClr val="dk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REGENERATIVE AGRICULTURE</a:t>
            </a:r>
            <a:endParaRPr i="0" sz="14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0"/>
          <p:cNvSpPr txBox="1"/>
          <p:nvPr>
            <p:ph type="title"/>
          </p:nvPr>
        </p:nvSpPr>
        <p:spPr>
          <a:xfrm>
            <a:off x="838201" y="365129"/>
            <a:ext cx="986164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000"/>
              <a:t>BEST PRACTICES: FOOD </a:t>
            </a:r>
            <a:r>
              <a:rPr lang="en-US" sz="3000"/>
              <a:t>SOVEREIGNTY</a:t>
            </a:r>
            <a:endParaRPr/>
          </a:p>
        </p:txBody>
      </p:sp>
      <p:pic>
        <p:nvPicPr>
          <p:cNvPr id="394" name="Google Shape;39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07846" y="3928359"/>
            <a:ext cx="3024565" cy="204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8201" y="2105526"/>
            <a:ext cx="4425917" cy="327587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0"/>
          <p:cNvSpPr txBox="1"/>
          <p:nvPr/>
        </p:nvSpPr>
        <p:spPr>
          <a:xfrm>
            <a:off x="7405503" y="2230411"/>
            <a:ext cx="360339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1D4172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Training a New Generation to Create Resilient Livelihoods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sng" cap="none" strike="noStrike">
                <a:solidFill>
                  <a:srgbClr val="1D4172"/>
                </a:solidFill>
                <a:latin typeface="Poppins"/>
                <a:ea typeface="Poppins"/>
                <a:cs typeface="Poppins"/>
                <a:sym typeface="Poppi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Through Permaculture Farming</a:t>
            </a:r>
            <a:endParaRPr b="1" i="0" sz="1600" u="none" cap="none" strike="noStrike">
              <a:solidFill>
                <a:srgbClr val="1D417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97" name="Google Shape;397;p40"/>
          <p:cNvSpPr txBox="1"/>
          <p:nvPr/>
        </p:nvSpPr>
        <p:spPr>
          <a:xfrm>
            <a:off x="7027051" y="4625939"/>
            <a:ext cx="144067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1D4172"/>
                </a:solidFill>
                <a:latin typeface="Poppins"/>
                <a:ea typeface="Poppins"/>
                <a:cs typeface="Poppins"/>
                <a:sym typeface="Poppins"/>
              </a:rPr>
              <a:t>Solar pump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p40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175539" y="3594401"/>
            <a:ext cx="2517135" cy="206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607846" y="1877281"/>
            <a:ext cx="1797657" cy="1792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00" name="Google Shape;400;p40"/>
          <p:cNvSpPr txBox="1"/>
          <p:nvPr/>
        </p:nvSpPr>
        <p:spPr>
          <a:xfrm>
            <a:off x="6506674" y="5852939"/>
            <a:ext cx="165436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SOLAR PUMP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" name="Google Shape;40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282880" y="6186343"/>
            <a:ext cx="1924319" cy="543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1"/>
          <p:cNvSpPr txBox="1"/>
          <p:nvPr>
            <p:ph type="title"/>
          </p:nvPr>
        </p:nvSpPr>
        <p:spPr>
          <a:xfrm>
            <a:off x="666750" y="365129"/>
            <a:ext cx="895349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790"/>
              </a:buClr>
              <a:buSzPts val="3600"/>
              <a:buFont typeface="Montserrat"/>
              <a:buNone/>
            </a:pPr>
            <a:r>
              <a:rPr lang="en-US" sz="3100"/>
              <a:t>BEST PRACTICES: ENERGY SOVEREIGNTY</a:t>
            </a:r>
            <a:endParaRPr sz="3100"/>
          </a:p>
        </p:txBody>
      </p:sp>
      <p:sp>
        <p:nvSpPr>
          <p:cNvPr id="407" name="Google Shape;407;p41"/>
          <p:cNvSpPr txBox="1"/>
          <p:nvPr/>
        </p:nvSpPr>
        <p:spPr>
          <a:xfrm>
            <a:off x="771526" y="2076450"/>
            <a:ext cx="5324474" cy="6001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en-US" sz="3300" u="sng" cap="none" strike="noStrike">
                <a:solidFill>
                  <a:srgbClr val="194790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MICRO ENERGY GRIDS</a:t>
            </a:r>
            <a:endParaRPr b="0" i="0" sz="3300" u="none" cap="none" strike="noStrike">
              <a:solidFill>
                <a:srgbClr val="19479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Un grupo de personas borroso&#10;&#10;El contenido generado por IA puede ser incorrecto." id="408" name="Google Shape;408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3321541"/>
            <a:ext cx="3743324" cy="2321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1970" y="3339997"/>
            <a:ext cx="4129606" cy="228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 txBox="1"/>
          <p:nvPr/>
        </p:nvSpPr>
        <p:spPr>
          <a:xfrm>
            <a:off x="1037025" y="714175"/>
            <a:ext cx="10316700" cy="4823400"/>
          </a:xfrm>
          <a:prstGeom prst="rect">
            <a:avLst/>
          </a:prstGeom>
          <a:solidFill>
            <a:srgbClr val="39B54A"/>
          </a:solidFill>
          <a:ln>
            <a:noFill/>
          </a:ln>
        </p:spPr>
        <p:txBody>
          <a:bodyPr anchorCtr="0" anchor="b" bIns="360000" lIns="360000" spcFirstLastPara="1" rIns="360000" wrap="square" tIns="360000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0"/>
              <a:buFont typeface="Arial"/>
              <a:buNone/>
            </a:pPr>
            <a:r>
              <a:rPr b="1" i="0" lang="en-US" sz="27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Index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AutoNum type="arabicPeriod"/>
            </a:pPr>
            <a:r>
              <a:rPr b="1" i="0" lang="en-US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International an EU Framework for sustainability in TVET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AutoNum type="arabicPeriod"/>
            </a:pPr>
            <a:r>
              <a:rPr b="1" i="0" lang="en-US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Education, the key for sustainability</a:t>
            </a:r>
            <a:endParaRPr b="1" i="0" sz="2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AutoNum type="arabicPeriod"/>
            </a:pPr>
            <a:r>
              <a:rPr b="1" i="0" lang="en-US" sz="2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Integrating Green Practices in TVET: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-"/>
            </a:pPr>
            <a:r>
              <a:rPr b="0" i="0" lang="en-US" sz="2400" u="none" cap="none" strike="noStrik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best practice: Food sovereignty</a:t>
            </a:r>
            <a:endParaRPr b="0" i="0" sz="2400" u="none" cap="none" strike="noStrik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-"/>
            </a:pPr>
            <a:r>
              <a:rPr b="0" i="0" lang="en-US" sz="2400" u="none" cap="none" strike="noStrik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best practice: Energy sovereignty</a:t>
            </a:r>
            <a:endParaRPr b="0" i="0" sz="2400" u="none" cap="none" strike="noStrik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 Light"/>
              <a:buChar char="-"/>
            </a:pPr>
            <a:r>
              <a:rPr b="0" i="0" lang="en-US" sz="2400" u="none" cap="none" strike="noStrik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best practice: Waste Management and Circular Economy</a:t>
            </a:r>
            <a:endParaRPr b="0" i="0" sz="2400" u="none" cap="none" strike="noStrike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3" name="Google Shape;63;p2"/>
          <p:cNvSpPr txBox="1"/>
          <p:nvPr/>
        </p:nvSpPr>
        <p:spPr>
          <a:xfrm>
            <a:off x="5257799" y="6488145"/>
            <a:ext cx="6096000" cy="153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© 2025-2027 Sustain-IT.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64;p2"/>
          <p:cNvSpPr txBox="1"/>
          <p:nvPr/>
        </p:nvSpPr>
        <p:spPr>
          <a:xfrm rot="-5400000">
            <a:off x="10925356" y="2254359"/>
            <a:ext cx="1869965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sustain-it-project.eu</a:t>
            </a:r>
            <a:endParaRPr b="0" i="0" sz="12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5" name="Google Shape;65;p2"/>
          <p:cNvCxnSpPr/>
          <p:nvPr/>
        </p:nvCxnSpPr>
        <p:spPr>
          <a:xfrm>
            <a:off x="11837049" y="3429000"/>
            <a:ext cx="354951" cy="0"/>
          </a:xfrm>
          <a:prstGeom prst="straightConnector1">
            <a:avLst/>
          </a:prstGeom>
          <a:noFill/>
          <a:ln cap="flat" cmpd="sng" w="22225">
            <a:solidFill>
              <a:srgbClr val="39B54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6" name="Google Shape;6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75470" y="788529"/>
            <a:ext cx="2832374" cy="850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1"/>
          <p:cNvSpPr txBox="1"/>
          <p:nvPr>
            <p:ph type="title"/>
          </p:nvPr>
        </p:nvSpPr>
        <p:spPr>
          <a:xfrm>
            <a:off x="838201" y="365129"/>
            <a:ext cx="7839539" cy="365555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Montserrat"/>
              <a:buNone/>
            </a:pPr>
            <a:r>
              <a:rPr lang="en-US" sz="9600"/>
              <a:t>Thank you</a:t>
            </a:r>
            <a:endParaRPr/>
          </a:p>
        </p:txBody>
      </p:sp>
      <p:pic>
        <p:nvPicPr>
          <p:cNvPr id="416" name="Google Shape;41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02874" y="5103228"/>
            <a:ext cx="2580440" cy="12678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El contenido generado por IA puede ser incorrecto." id="417" name="Google Shape;417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27053" y="5240740"/>
            <a:ext cx="1443669" cy="992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5"/>
          <p:cNvSpPr txBox="1"/>
          <p:nvPr>
            <p:ph type="title"/>
          </p:nvPr>
        </p:nvSpPr>
        <p:spPr>
          <a:xfrm>
            <a:off x="838201" y="365129"/>
            <a:ext cx="7920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300"/>
              <a:t>International an EU Framework for sustainability in TVET</a:t>
            </a:r>
            <a:endParaRPr/>
          </a:p>
        </p:txBody>
      </p:sp>
      <p:pic>
        <p:nvPicPr>
          <p:cNvPr id="72" name="Google Shape;72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864" y="1825781"/>
            <a:ext cx="1700863" cy="114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25"/>
          <p:cNvPicPr preferRelativeResize="0"/>
          <p:nvPr/>
        </p:nvPicPr>
        <p:blipFill rotWithShape="1">
          <a:blip r:embed="rId5">
            <a:alphaModFix/>
          </a:blip>
          <a:srcRect b="21284" l="24424" r="22289" t="18066"/>
          <a:stretch/>
        </p:blipFill>
        <p:spPr>
          <a:xfrm>
            <a:off x="786522" y="3069367"/>
            <a:ext cx="1346206" cy="183095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5"/>
          <p:cNvSpPr txBox="1"/>
          <p:nvPr/>
        </p:nvSpPr>
        <p:spPr>
          <a:xfrm>
            <a:off x="1342890" y="5281204"/>
            <a:ext cx="8884489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C00000"/>
                </a:solidFill>
                <a:latin typeface="ADLaM Display"/>
                <a:ea typeface="ADLaM Display"/>
                <a:cs typeface="ADLaM Display"/>
                <a:sym typeface="ADLaM Display"/>
              </a:rPr>
              <a:t>TVET AS KEY ELEMENT FOR TRANSITION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-US" sz="1800" u="none" cap="none" strike="noStrike">
                <a:solidFill>
                  <a:srgbClr val="C00000"/>
                </a:solidFill>
                <a:latin typeface="ADLaM Display"/>
                <a:ea typeface="ADLaM Display"/>
                <a:cs typeface="ADLaM Display"/>
                <a:sym typeface="ADLaM Display"/>
              </a:rPr>
              <a:t>should take place in a short time</a:t>
            </a:r>
            <a:r>
              <a:rPr b="0" i="0" lang="en-US" sz="2400" u="none" cap="none" strike="noStrike">
                <a:solidFill>
                  <a:srgbClr val="C00000"/>
                </a:solidFill>
                <a:latin typeface="ADLaM Display"/>
                <a:ea typeface="ADLaM Display"/>
                <a:cs typeface="ADLaM Display"/>
                <a:sym typeface="ADLaM Display"/>
              </a:rPr>
              <a:t>.</a:t>
            </a:r>
            <a:endParaRPr b="0" i="0" sz="2400" u="none" cap="none" strike="noStrike">
              <a:solidFill>
                <a:srgbClr val="C00000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grpSp>
        <p:nvGrpSpPr>
          <p:cNvPr id="75" name="Google Shape;75;p25"/>
          <p:cNvGrpSpPr/>
          <p:nvPr/>
        </p:nvGrpSpPr>
        <p:grpSpPr>
          <a:xfrm>
            <a:off x="5389716" y="2054093"/>
            <a:ext cx="5149879" cy="2928761"/>
            <a:chOff x="5944955" y="2523385"/>
            <a:chExt cx="5149879" cy="2928761"/>
          </a:xfrm>
        </p:grpSpPr>
        <p:pic>
          <p:nvPicPr>
            <p:cNvPr id="76" name="Google Shape;76;p25">
              <a:hlinkClick r:id="rId6"/>
            </p:cNvPr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944955" y="2523385"/>
              <a:ext cx="5143917" cy="2928761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  <a:effectLst>
              <a:outerShdw blurRad="76200" rotWithShape="0" algn="tl" dir="7800000" dist="38100">
                <a:srgbClr val="000000">
                  <a:alpha val="40000"/>
                </a:srgbClr>
              </a:outerShdw>
            </a:effectLst>
          </p:spPr>
        </p:pic>
        <p:sp>
          <p:nvSpPr>
            <p:cNvPr id="77" name="Google Shape;77;p25"/>
            <p:cNvSpPr/>
            <p:nvPr/>
          </p:nvSpPr>
          <p:spPr>
            <a:xfrm>
              <a:off x="8116389" y="2640623"/>
              <a:ext cx="2481942" cy="43579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5"/>
            <p:cNvSpPr/>
            <p:nvPr/>
          </p:nvSpPr>
          <p:spPr>
            <a:xfrm>
              <a:off x="7946572" y="4783033"/>
              <a:ext cx="2481942" cy="43579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5"/>
            <p:cNvSpPr/>
            <p:nvPr/>
          </p:nvSpPr>
          <p:spPr>
            <a:xfrm>
              <a:off x="8451669" y="4248049"/>
              <a:ext cx="2481942" cy="43579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5"/>
            <p:cNvSpPr/>
            <p:nvPr/>
          </p:nvSpPr>
          <p:spPr>
            <a:xfrm>
              <a:off x="8612892" y="3713066"/>
              <a:ext cx="2481942" cy="43579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5"/>
            <p:cNvSpPr/>
            <p:nvPr/>
          </p:nvSpPr>
          <p:spPr>
            <a:xfrm>
              <a:off x="8451669" y="3144934"/>
              <a:ext cx="2481942" cy="43579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5"/>
            <p:cNvSpPr/>
            <p:nvPr/>
          </p:nvSpPr>
          <p:spPr>
            <a:xfrm>
              <a:off x="6198715" y="3150798"/>
              <a:ext cx="1513395" cy="1398895"/>
            </a:xfrm>
            <a:prstGeom prst="flowChartConnector">
              <a:avLst/>
            </a:prstGeom>
            <a:solidFill>
              <a:srgbClr val="339966"/>
            </a:solidFill>
            <a:ln cap="flat" cmpd="sng" w="25400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-US" sz="1800" u="none" cap="none" strike="noStrike">
                  <a:solidFill>
                    <a:schemeClr val="lt1"/>
                  </a:solidFill>
                  <a:latin typeface="Anton"/>
                  <a:ea typeface="Anton"/>
                  <a:cs typeface="Anton"/>
                  <a:sym typeface="Anton"/>
                </a:rPr>
                <a:t>THE GREEN DEAL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" name="Google Shape;83;p25"/>
          <p:cNvSpPr txBox="1"/>
          <p:nvPr/>
        </p:nvSpPr>
        <p:spPr>
          <a:xfrm>
            <a:off x="7771251" y="2171331"/>
            <a:ext cx="313216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DLaM Display"/>
                <a:ea typeface="ADLaM Display"/>
                <a:cs typeface="ADLaM Display"/>
                <a:sym typeface="ADLaM Display"/>
              </a:rPr>
              <a:t>Achieving climate neutrality by 2050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5"/>
          <p:cNvSpPr txBox="1"/>
          <p:nvPr/>
        </p:nvSpPr>
        <p:spPr>
          <a:xfrm>
            <a:off x="8202803" y="2984536"/>
            <a:ext cx="3202675" cy="3385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DLaM Display"/>
                <a:ea typeface="ADLaM Display"/>
                <a:cs typeface="ADLaM Display"/>
                <a:sym typeface="ADLaM Display"/>
              </a:rPr>
              <a:t>Just ecological transition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5"/>
          <p:cNvSpPr txBox="1"/>
          <p:nvPr/>
        </p:nvSpPr>
        <p:spPr>
          <a:xfrm>
            <a:off x="8130390" y="3595168"/>
            <a:ext cx="313216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DLaM Display"/>
                <a:ea typeface="ADLaM Display"/>
                <a:cs typeface="ADLaM Display"/>
                <a:sym typeface="ADLaM Display"/>
              </a:rPr>
              <a:t>Protect human life, restore Biodiversity, reduce pollution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5"/>
          <p:cNvSpPr txBox="1"/>
          <p:nvPr/>
        </p:nvSpPr>
        <p:spPr>
          <a:xfrm>
            <a:off x="7941872" y="4310465"/>
            <a:ext cx="3132161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1"/>
                </a:solidFill>
                <a:latin typeface="ADLaM Display"/>
                <a:ea typeface="ADLaM Display"/>
                <a:cs typeface="ADLaM Display"/>
                <a:sym typeface="ADLaM Display"/>
              </a:rPr>
              <a:t>Move to a circular economy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sp>
        <p:nvSpPr>
          <p:cNvPr id="87" name="Google Shape;87;p25"/>
          <p:cNvSpPr/>
          <p:nvPr/>
        </p:nvSpPr>
        <p:spPr>
          <a:xfrm>
            <a:off x="4606428" y="3098918"/>
            <a:ext cx="892277" cy="383458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5D5D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5"/>
          <p:cNvSpPr txBox="1"/>
          <p:nvPr/>
        </p:nvSpPr>
        <p:spPr>
          <a:xfrm>
            <a:off x="2344848" y="3839660"/>
            <a:ext cx="192060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2060"/>
                </a:solidFill>
                <a:latin typeface="ADLaM Display"/>
                <a:ea typeface="ADLaM Display"/>
                <a:cs typeface="ADLaM Display"/>
                <a:sym typeface="ADLaM Display"/>
              </a:rPr>
              <a:t>CURBING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2060"/>
                </a:solidFill>
                <a:latin typeface="ADLaM Display"/>
                <a:ea typeface="ADLaM Display"/>
                <a:cs typeface="ADLaM Display"/>
                <a:sym typeface="ADLaM Display"/>
              </a:rPr>
              <a:t> CLIMATE CHANGE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5"/>
          <p:cNvSpPr txBox="1"/>
          <p:nvPr/>
        </p:nvSpPr>
        <p:spPr>
          <a:xfrm>
            <a:off x="2672262" y="2232804"/>
            <a:ext cx="142025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2060"/>
                </a:solidFill>
                <a:latin typeface="ADLaM Display"/>
                <a:ea typeface="ADLaM Display"/>
                <a:cs typeface="ADLaM Display"/>
                <a:sym typeface="ADLaM Display"/>
              </a:rPr>
              <a:t>2030 AGENDA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5"/>
          <p:cNvSpPr/>
          <p:nvPr/>
        </p:nvSpPr>
        <p:spPr>
          <a:xfrm rot="5400000">
            <a:off x="5300727" y="6086008"/>
            <a:ext cx="646330" cy="745019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5D5D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6"/>
          <p:cNvSpPr txBox="1"/>
          <p:nvPr/>
        </p:nvSpPr>
        <p:spPr>
          <a:xfrm>
            <a:off x="576141" y="1574550"/>
            <a:ext cx="1030224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EDUCATION AND TRAINING  </a:t>
            </a:r>
            <a:br>
              <a:rPr b="1" i="0" lang="en-US" sz="18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n-US" sz="18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The key mechanism for sustainability and regeneration</a:t>
            </a:r>
            <a:endParaRPr b="0" i="0" sz="1800" u="none" cap="none" strike="noStrike">
              <a:solidFill>
                <a:srgbClr val="00002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26"/>
          <p:cNvSpPr txBox="1"/>
          <p:nvPr>
            <p:ph type="title"/>
          </p:nvPr>
        </p:nvSpPr>
        <p:spPr>
          <a:xfrm>
            <a:off x="838201" y="365129"/>
            <a:ext cx="79200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790"/>
              </a:buClr>
              <a:buSzPts val="3600"/>
              <a:buFont typeface="Montserrat"/>
              <a:buNone/>
            </a:pPr>
            <a:r>
              <a:rPr lang="en-US" sz="3300"/>
              <a:t>Integrating green practices in TVET.</a:t>
            </a:r>
            <a:br>
              <a:rPr lang="en-US" sz="3300"/>
            </a:br>
            <a:r>
              <a:rPr lang="en-US" sz="3300"/>
              <a:t>Education and training</a:t>
            </a:r>
            <a:endParaRPr sz="3300"/>
          </a:p>
        </p:txBody>
      </p:sp>
      <p:pic>
        <p:nvPicPr>
          <p:cNvPr descr="Imagen que contiene Forma&#10;&#10;Descripción generada automáticamente" id="97" name="Google Shape;9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3782" y="3791428"/>
            <a:ext cx="1605843" cy="16058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Texto&#10;&#10;Descripción generada automáticamente" id="98" name="Google Shape;9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78260" y="3471385"/>
            <a:ext cx="689448" cy="6996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o&#10;&#10;Descripción generada automáticamente" id="99" name="Google Shape;99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47754" y="3513531"/>
            <a:ext cx="611357" cy="5768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z de usuario gráfica, Aplicación&#10;&#10;Descripción generada automáticamente" id="100" name="Google Shape;100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25635" y="4730934"/>
            <a:ext cx="658246" cy="6392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Aplicación&#10;&#10;Descripción generada automáticamente" id="101" name="Google Shape;101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04476" y="3756755"/>
            <a:ext cx="611356" cy="5919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o&#10;&#10;Descripción generada automáticamente" id="102" name="Google Shape;102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72148" y="4364965"/>
            <a:ext cx="655372" cy="6145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Diagrama&#10;&#10;Descripción generada automáticamente" id="103" name="Google Shape;103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33626" y="4277291"/>
            <a:ext cx="639204" cy="6345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plicación&#10;&#10;Descripción generada automáticamente con confianza media" id="104" name="Google Shape;104;p2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72148" y="3523455"/>
            <a:ext cx="655372" cy="6380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o&#10;&#10;Descripción generada automáticamente" id="105" name="Google Shape;105;p2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556663" y="4171074"/>
            <a:ext cx="684634" cy="6846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, nombre de la empresa&#10;&#10;Descripción generada automáticamente" id="106" name="Google Shape;106;p2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580225" y="5170141"/>
            <a:ext cx="658246" cy="6582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Icono&#10;&#10;Descripción generada automáticamente" id="107" name="Google Shape;107;p2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534395" y="3221256"/>
            <a:ext cx="658247" cy="6582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Icono&#10;&#10;Descripción generada automáticamente" id="108" name="Google Shape;108;p2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674117" y="5103265"/>
            <a:ext cx="650763" cy="6145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Tabla&#10;&#10;Descripción generada automáticamente" id="109" name="Google Shape;109;p2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3996595" y="5145109"/>
            <a:ext cx="669379" cy="6693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o&#10;&#10;Descripción generada automáticamente con confianza media" id="110" name="Google Shape;110;p2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746716" y="4456656"/>
            <a:ext cx="639204" cy="6392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Google Shape;111;p26"/>
          <p:cNvCxnSpPr/>
          <p:nvPr/>
        </p:nvCxnSpPr>
        <p:spPr>
          <a:xfrm flipH="1" rot="10800000">
            <a:off x="1273141" y="4152377"/>
            <a:ext cx="323518" cy="334450"/>
          </a:xfrm>
          <a:prstGeom prst="straightConnector1">
            <a:avLst/>
          </a:prstGeom>
          <a:noFill/>
          <a:ln cap="flat" cmpd="sng" w="57150">
            <a:solidFill>
              <a:schemeClr val="accent5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descr="Texto&#10;&#10;Descripción generada automáticamente con confianza media" id="112" name="Google Shape;112;p2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705330" y="4356331"/>
            <a:ext cx="639204" cy="6392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26"/>
          <p:cNvCxnSpPr/>
          <p:nvPr/>
        </p:nvCxnSpPr>
        <p:spPr>
          <a:xfrm>
            <a:off x="1258965" y="4743383"/>
            <a:ext cx="422936" cy="0"/>
          </a:xfrm>
          <a:prstGeom prst="straightConnector1">
            <a:avLst/>
          </a:prstGeom>
          <a:noFill/>
          <a:ln cap="flat" cmpd="sng" w="57150">
            <a:solidFill>
              <a:schemeClr val="accent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4" name="Google Shape;114;p26"/>
          <p:cNvCxnSpPr/>
          <p:nvPr/>
        </p:nvCxnSpPr>
        <p:spPr>
          <a:xfrm>
            <a:off x="1214945" y="5066591"/>
            <a:ext cx="450076" cy="366484"/>
          </a:xfrm>
          <a:prstGeom prst="straightConnector1">
            <a:avLst/>
          </a:prstGeom>
          <a:noFill/>
          <a:ln cap="flat" cmpd="sng" w="57150">
            <a:solidFill>
              <a:schemeClr val="accent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5" name="Google Shape;115;p26"/>
          <p:cNvCxnSpPr/>
          <p:nvPr/>
        </p:nvCxnSpPr>
        <p:spPr>
          <a:xfrm>
            <a:off x="2405797" y="4688954"/>
            <a:ext cx="246592" cy="0"/>
          </a:xfrm>
          <a:prstGeom prst="straightConnector1">
            <a:avLst/>
          </a:prstGeom>
          <a:noFill/>
          <a:ln cap="flat" cmpd="sng" w="57150">
            <a:solidFill>
              <a:schemeClr val="accent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6" name="Google Shape;116;p26"/>
          <p:cNvCxnSpPr/>
          <p:nvPr/>
        </p:nvCxnSpPr>
        <p:spPr>
          <a:xfrm flipH="1" rot="10800000">
            <a:off x="3456001" y="4675933"/>
            <a:ext cx="458038" cy="13021"/>
          </a:xfrm>
          <a:prstGeom prst="straightConnector1">
            <a:avLst/>
          </a:prstGeom>
          <a:noFill/>
          <a:ln cap="flat" cmpd="sng" w="57150">
            <a:solidFill>
              <a:schemeClr val="accent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7" name="Google Shape;117;p26"/>
          <p:cNvCxnSpPr>
            <a:stCxn id="99" idx="3"/>
          </p:cNvCxnSpPr>
          <p:nvPr/>
        </p:nvCxnSpPr>
        <p:spPr>
          <a:xfrm>
            <a:off x="4659111" y="3801964"/>
            <a:ext cx="614700" cy="276300"/>
          </a:xfrm>
          <a:prstGeom prst="straightConnector1">
            <a:avLst/>
          </a:prstGeom>
          <a:noFill/>
          <a:ln cap="flat" cmpd="sng" w="57150">
            <a:solidFill>
              <a:schemeClr val="accent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8" name="Google Shape;118;p26"/>
          <p:cNvCxnSpPr/>
          <p:nvPr/>
        </p:nvCxnSpPr>
        <p:spPr>
          <a:xfrm flipH="1" rot="10800000">
            <a:off x="4706715" y="4606680"/>
            <a:ext cx="519464" cy="17041"/>
          </a:xfrm>
          <a:prstGeom prst="straightConnector1">
            <a:avLst/>
          </a:prstGeom>
          <a:noFill/>
          <a:ln cap="flat" cmpd="sng" w="57150">
            <a:solidFill>
              <a:schemeClr val="accent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19" name="Google Shape;119;p26"/>
          <p:cNvCxnSpPr/>
          <p:nvPr/>
        </p:nvCxnSpPr>
        <p:spPr>
          <a:xfrm flipH="1" rot="10800000">
            <a:off x="4724284" y="5222671"/>
            <a:ext cx="513556" cy="232291"/>
          </a:xfrm>
          <a:prstGeom prst="straightConnector1">
            <a:avLst/>
          </a:prstGeom>
          <a:noFill/>
          <a:ln cap="flat" cmpd="sng" w="57150">
            <a:solidFill>
              <a:schemeClr val="accent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0" name="Google Shape;120;p26"/>
          <p:cNvCxnSpPr/>
          <p:nvPr/>
        </p:nvCxnSpPr>
        <p:spPr>
          <a:xfrm flipH="1" rot="10800000">
            <a:off x="6957578" y="3986196"/>
            <a:ext cx="369406" cy="184878"/>
          </a:xfrm>
          <a:prstGeom prst="straightConnector1">
            <a:avLst/>
          </a:prstGeom>
          <a:noFill/>
          <a:ln cap="flat" cmpd="sng" w="57150">
            <a:solidFill>
              <a:schemeClr val="accent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1" name="Google Shape;121;p26"/>
          <p:cNvCxnSpPr/>
          <p:nvPr/>
        </p:nvCxnSpPr>
        <p:spPr>
          <a:xfrm flipH="1">
            <a:off x="6944303" y="4191080"/>
            <a:ext cx="446300" cy="206917"/>
          </a:xfrm>
          <a:prstGeom prst="straightConnector1">
            <a:avLst/>
          </a:prstGeom>
          <a:noFill/>
          <a:ln cap="flat" cmpd="sng" w="57150">
            <a:solidFill>
              <a:schemeClr val="accent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2" name="Google Shape;122;p26"/>
          <p:cNvCxnSpPr/>
          <p:nvPr/>
        </p:nvCxnSpPr>
        <p:spPr>
          <a:xfrm>
            <a:off x="6921614" y="4839668"/>
            <a:ext cx="486787" cy="115114"/>
          </a:xfrm>
          <a:prstGeom prst="straightConnector1">
            <a:avLst/>
          </a:prstGeom>
          <a:noFill/>
          <a:ln cap="flat" cmpd="sng" w="57150">
            <a:solidFill>
              <a:schemeClr val="accent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23" name="Google Shape;123;p26"/>
          <p:cNvCxnSpPr/>
          <p:nvPr/>
        </p:nvCxnSpPr>
        <p:spPr>
          <a:xfrm rot="10800000">
            <a:off x="6881285" y="5077186"/>
            <a:ext cx="392147" cy="57865"/>
          </a:xfrm>
          <a:prstGeom prst="straightConnector1">
            <a:avLst/>
          </a:prstGeom>
          <a:noFill/>
          <a:ln cap="flat" cmpd="sng" w="57150">
            <a:solidFill>
              <a:schemeClr val="accent5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24" name="Google Shape;124;p26"/>
          <p:cNvSpPr txBox="1"/>
          <p:nvPr/>
        </p:nvSpPr>
        <p:spPr>
          <a:xfrm>
            <a:off x="2705330" y="6182790"/>
            <a:ext cx="8348589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chemeClr val="lt2"/>
                </a:solidFill>
                <a:latin typeface="ADLaM Display"/>
                <a:ea typeface="ADLaM Display"/>
                <a:cs typeface="ADLaM Display"/>
                <a:sym typeface="ADLaM Display"/>
              </a:rPr>
              <a:t>El camino para el cambio a un desarrollo sostenible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6"/>
          <p:cNvSpPr txBox="1"/>
          <p:nvPr/>
        </p:nvSpPr>
        <p:spPr>
          <a:xfrm>
            <a:off x="351529" y="4083116"/>
            <a:ext cx="945115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DLaM Display"/>
                <a:ea typeface="ADLaM Display"/>
                <a:cs typeface="ADLaM Display"/>
                <a:sym typeface="ADLaM Display"/>
              </a:rPr>
              <a:t>EDUCATION</a:t>
            </a:r>
            <a:endParaRPr b="1" i="0" sz="1000" u="none" cap="none" strike="noStrike">
              <a:solidFill>
                <a:srgbClr val="000000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sp>
        <p:nvSpPr>
          <p:cNvPr id="126" name="Google Shape;126;p26"/>
          <p:cNvSpPr txBox="1"/>
          <p:nvPr/>
        </p:nvSpPr>
        <p:spPr>
          <a:xfrm>
            <a:off x="6309957" y="3155886"/>
            <a:ext cx="2246706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DLaM Display"/>
                <a:ea typeface="ADLaM Display"/>
                <a:cs typeface="ADLaM Display"/>
                <a:sym typeface="ADLaM Display"/>
              </a:rPr>
              <a:t>RESOURCES </a:t>
            </a:r>
            <a:br>
              <a:rPr b="1" i="0" lang="en-US" sz="1000" u="none" cap="none" strike="noStrike">
                <a:solidFill>
                  <a:srgbClr val="000000"/>
                </a:solidFill>
                <a:latin typeface="ADLaM Display"/>
                <a:ea typeface="ADLaM Display"/>
                <a:cs typeface="ADLaM Display"/>
                <a:sym typeface="ADLaM Display"/>
              </a:rPr>
            </a:br>
            <a:r>
              <a:rPr b="1" i="0" lang="en-US" sz="1000" u="none" cap="none" strike="noStrike">
                <a:solidFill>
                  <a:srgbClr val="000000"/>
                </a:solidFill>
                <a:latin typeface="ADLaM Display"/>
                <a:ea typeface="ADLaM Display"/>
                <a:cs typeface="ADLaM Display"/>
                <a:sym typeface="ADLaM Display"/>
              </a:rPr>
              <a:t>NATURAL. MANAGEMENT</a:t>
            </a:r>
            <a:br>
              <a:rPr b="1" i="0" lang="en-US" sz="1000" u="none" cap="none" strike="noStrike">
                <a:solidFill>
                  <a:srgbClr val="000000"/>
                </a:solidFill>
                <a:latin typeface="ADLaM Display"/>
                <a:ea typeface="ADLaM Display"/>
                <a:cs typeface="ADLaM Display"/>
                <a:sym typeface="ADLaM Display"/>
              </a:rPr>
            </a:br>
            <a:r>
              <a:rPr b="1" i="0" lang="en-US" sz="1000" u="none" cap="none" strike="noStrike">
                <a:solidFill>
                  <a:srgbClr val="000000"/>
                </a:solidFill>
                <a:latin typeface="ADLaM Display"/>
                <a:ea typeface="ADLaM Display"/>
                <a:cs typeface="ADLaM Display"/>
                <a:sym typeface="ADLaM Display"/>
              </a:rPr>
              <a:t>RESTORATION</a:t>
            </a:r>
            <a:endParaRPr b="1" i="0" sz="1000" u="none" cap="none" strike="noStrike">
              <a:solidFill>
                <a:srgbClr val="000000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sp>
        <p:nvSpPr>
          <p:cNvPr id="127" name="Google Shape;127;p26"/>
          <p:cNvSpPr txBox="1"/>
          <p:nvPr/>
        </p:nvSpPr>
        <p:spPr>
          <a:xfrm>
            <a:off x="2087764" y="2476875"/>
            <a:ext cx="184708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DLaM Display"/>
                <a:ea typeface="ADLaM Display"/>
                <a:cs typeface="ADLaM Display"/>
                <a:sym typeface="ADLaM Display"/>
              </a:rPr>
              <a:t>COLLABORATION AND COOPERATION</a:t>
            </a:r>
            <a:endParaRPr b="1" i="0" sz="1000" u="none" cap="none" strike="noStrike">
              <a:solidFill>
                <a:srgbClr val="000000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sp>
        <p:nvSpPr>
          <p:cNvPr id="128" name="Google Shape;128;p26"/>
          <p:cNvSpPr txBox="1"/>
          <p:nvPr/>
        </p:nvSpPr>
        <p:spPr>
          <a:xfrm>
            <a:off x="10443916" y="3032871"/>
            <a:ext cx="156491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br>
              <a:rPr b="1" i="0" lang="en-US" sz="1400" u="none" cap="none" strike="noStrike">
                <a:solidFill>
                  <a:srgbClr val="000000"/>
                </a:solidFill>
                <a:latin typeface="ADLaM Display"/>
                <a:ea typeface="ADLaM Display"/>
                <a:cs typeface="ADLaM Display"/>
                <a:sym typeface="ADLaM Display"/>
              </a:rPr>
            </a:br>
            <a:r>
              <a:rPr b="1" i="0" lang="en-US" sz="1400" u="none" cap="none" strike="noStrike">
                <a:solidFill>
                  <a:srgbClr val="000000"/>
                </a:solidFill>
                <a:latin typeface="ADLaM Display"/>
                <a:ea typeface="ADLaM Display"/>
                <a:cs typeface="ADLaM Display"/>
                <a:sym typeface="ADLaM Display"/>
              </a:rPr>
              <a:t> SUSTAINABLE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000000"/>
                </a:solidFill>
                <a:latin typeface="ADLaM Display"/>
                <a:ea typeface="ADLaM Display"/>
                <a:cs typeface="ADLaM Display"/>
                <a:sym typeface="ADLaM Display"/>
              </a:rPr>
              <a:t>DEVELOPMENT</a:t>
            </a:r>
            <a:endParaRPr b="1" i="0" sz="1400" u="none" cap="none" strike="noStrike">
              <a:solidFill>
                <a:srgbClr val="000000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cxnSp>
        <p:nvCxnSpPr>
          <p:cNvPr id="129" name="Google Shape;129;p26"/>
          <p:cNvCxnSpPr/>
          <p:nvPr/>
        </p:nvCxnSpPr>
        <p:spPr>
          <a:xfrm>
            <a:off x="9319250" y="4138530"/>
            <a:ext cx="589961" cy="249985"/>
          </a:xfrm>
          <a:prstGeom prst="straightConnector1">
            <a:avLst/>
          </a:prstGeom>
          <a:noFill/>
          <a:ln cap="flat" cmpd="sng" w="57150">
            <a:solidFill>
              <a:schemeClr val="accent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30" name="Google Shape;130;p26"/>
          <p:cNvCxnSpPr/>
          <p:nvPr/>
        </p:nvCxnSpPr>
        <p:spPr>
          <a:xfrm flipH="1" rot="10800000">
            <a:off x="9436135" y="5145109"/>
            <a:ext cx="473076" cy="311652"/>
          </a:xfrm>
          <a:prstGeom prst="straightConnector1">
            <a:avLst/>
          </a:prstGeom>
          <a:noFill/>
          <a:ln cap="flat" cmpd="sng" w="57150">
            <a:solidFill>
              <a:schemeClr val="accent5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31" name="Google Shape;131;p26"/>
          <p:cNvCxnSpPr/>
          <p:nvPr/>
        </p:nvCxnSpPr>
        <p:spPr>
          <a:xfrm flipH="1" rot="10800000">
            <a:off x="10425530" y="4776258"/>
            <a:ext cx="330702" cy="13454"/>
          </a:xfrm>
          <a:prstGeom prst="straightConnector1">
            <a:avLst/>
          </a:prstGeom>
          <a:noFill/>
          <a:ln cap="flat" cmpd="sng" w="57150">
            <a:solidFill>
              <a:schemeClr val="accent5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32" name="Google Shape;132;p26"/>
          <p:cNvSpPr/>
          <p:nvPr/>
        </p:nvSpPr>
        <p:spPr>
          <a:xfrm>
            <a:off x="8182713" y="3333836"/>
            <a:ext cx="280808" cy="2669422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2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0797034" y="4446124"/>
            <a:ext cx="698985" cy="698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2661816" y="5155575"/>
            <a:ext cx="698985" cy="69898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6"/>
          <p:cNvSpPr/>
          <p:nvPr/>
        </p:nvSpPr>
        <p:spPr>
          <a:xfrm>
            <a:off x="3292374" y="3366546"/>
            <a:ext cx="280808" cy="2669422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6"/>
          <p:cNvSpPr/>
          <p:nvPr/>
        </p:nvSpPr>
        <p:spPr>
          <a:xfrm>
            <a:off x="2248285" y="3366546"/>
            <a:ext cx="280808" cy="2669422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" name="Google Shape;137;p2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417897" y="4388515"/>
            <a:ext cx="753432" cy="72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6"/>
          <p:cNvSpPr txBox="1"/>
          <p:nvPr/>
        </p:nvSpPr>
        <p:spPr>
          <a:xfrm>
            <a:off x="3540713" y="3090470"/>
            <a:ext cx="184708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DLaM Display"/>
                <a:ea typeface="ADLaM Display"/>
                <a:cs typeface="ADLaM Display"/>
                <a:sym typeface="ADLaM Display"/>
              </a:rPr>
              <a:t>TECHNOLOGY</a:t>
            </a:r>
            <a:br>
              <a:rPr b="1" i="0" lang="en-US" sz="1000" u="none" cap="none" strike="noStrike">
                <a:solidFill>
                  <a:srgbClr val="000000"/>
                </a:solidFill>
                <a:latin typeface="ADLaM Display"/>
                <a:ea typeface="ADLaM Display"/>
                <a:cs typeface="ADLaM Display"/>
                <a:sym typeface="ADLaM Display"/>
              </a:rPr>
            </a:br>
            <a:r>
              <a:rPr b="1" i="0" lang="en-US" sz="1000" u="none" cap="none" strike="noStrike">
                <a:solidFill>
                  <a:srgbClr val="000000"/>
                </a:solidFill>
                <a:latin typeface="ADLaM Display"/>
                <a:ea typeface="ADLaM Display"/>
                <a:cs typeface="ADLaM Display"/>
                <a:sym typeface="ADLaM Display"/>
              </a:rPr>
              <a:t>INNOVATION</a:t>
            </a:r>
            <a:endParaRPr b="1" i="0" sz="1000" u="none" cap="none" strike="noStrike">
              <a:solidFill>
                <a:srgbClr val="000000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sp>
        <p:nvSpPr>
          <p:cNvPr id="139" name="Google Shape;139;p26"/>
          <p:cNvSpPr txBox="1"/>
          <p:nvPr/>
        </p:nvSpPr>
        <p:spPr>
          <a:xfrm>
            <a:off x="373100" y="2844874"/>
            <a:ext cx="1847088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US" sz="1000" u="none" cap="none" strike="noStrike">
                <a:solidFill>
                  <a:srgbClr val="000000"/>
                </a:solidFill>
                <a:latin typeface="ADLaM Display"/>
                <a:ea typeface="ADLaM Display"/>
                <a:cs typeface="ADLaM Display"/>
                <a:sym typeface="ADLaM Display"/>
              </a:rPr>
              <a:t>INTEGRATE DIVERSITY AND TAKING RESPONSIBILITIES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6"/>
          <p:cNvSpPr txBox="1"/>
          <p:nvPr/>
        </p:nvSpPr>
        <p:spPr>
          <a:xfrm>
            <a:off x="5181726" y="2363651"/>
            <a:ext cx="39211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ADLaM Display"/>
                <a:ea typeface="ADLaM Display"/>
                <a:cs typeface="ADLaM Display"/>
                <a:sym typeface="ADLaM Display"/>
              </a:rPr>
              <a:t>REGENERATIVE ECONOMY</a:t>
            </a:r>
            <a:endParaRPr b="1" i="0" sz="1800" u="none" cap="none" strike="noStrike">
              <a:solidFill>
                <a:srgbClr val="000000"/>
              </a:solidFill>
              <a:latin typeface="ADLaM Display"/>
              <a:ea typeface="ADLaM Display"/>
              <a:cs typeface="ADLaM Display"/>
              <a:sym typeface="ADLaM Display"/>
            </a:endParaRPr>
          </a:p>
        </p:txBody>
      </p:sp>
      <p:sp>
        <p:nvSpPr>
          <p:cNvPr id="141" name="Google Shape;141;p26"/>
          <p:cNvSpPr/>
          <p:nvPr/>
        </p:nvSpPr>
        <p:spPr>
          <a:xfrm rot="-5400000">
            <a:off x="6707617" y="-457561"/>
            <a:ext cx="556011" cy="6824882"/>
          </a:xfrm>
          <a:prstGeom prst="rightBrace">
            <a:avLst>
              <a:gd fmla="val 8333" name="adj1"/>
              <a:gd fmla="val 50721" name="adj2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/>
          <p:nvPr>
            <p:ph type="title"/>
          </p:nvPr>
        </p:nvSpPr>
        <p:spPr>
          <a:xfrm>
            <a:off x="838201" y="365129"/>
            <a:ext cx="79200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790"/>
              </a:buClr>
              <a:buSzPts val="3600"/>
              <a:buFont typeface="Montserrat"/>
              <a:buNone/>
            </a:pPr>
            <a:r>
              <a:rPr lang="en-US" sz="3300"/>
              <a:t>Integrating green practices in TVET.</a:t>
            </a:r>
            <a:br>
              <a:rPr lang="en-US" sz="3300"/>
            </a:br>
            <a:r>
              <a:rPr lang="en-US" sz="3300"/>
              <a:t>Education and training</a:t>
            </a:r>
            <a:endParaRPr sz="3300"/>
          </a:p>
        </p:txBody>
      </p:sp>
      <p:pic>
        <p:nvPicPr>
          <p:cNvPr id="147" name="Google Shape;14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25048" y="3103339"/>
            <a:ext cx="2004844" cy="193437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7"/>
          <p:cNvSpPr txBox="1"/>
          <p:nvPr/>
        </p:nvSpPr>
        <p:spPr>
          <a:xfrm>
            <a:off x="4581632" y="2494212"/>
            <a:ext cx="744192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1" i="0" lang="en-US" sz="18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TEACHER TRAINING </a:t>
            </a:r>
            <a:r>
              <a:rPr b="0" i="0" lang="en-US" sz="18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is a basic pillar of the educational process</a:t>
            </a:r>
            <a:r>
              <a:rPr b="0" i="0" lang="en-US" sz="1400" u="none" cap="none" strike="noStrike">
                <a:solidFill>
                  <a:srgbClr val="00002E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b="0" i="0" sz="1400" u="none" cap="none" strike="noStrike">
              <a:solidFill>
                <a:srgbClr val="00002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27"/>
          <p:cNvSpPr txBox="1"/>
          <p:nvPr/>
        </p:nvSpPr>
        <p:spPr>
          <a:xfrm>
            <a:off x="4553208" y="3530522"/>
            <a:ext cx="4321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en-US" sz="18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The implementation of a </a:t>
            </a:r>
            <a:r>
              <a:rPr b="1" i="0" lang="en-US" sz="18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DIGITALIZATION AND SUSTAINABILITY MODULE</a:t>
            </a:r>
            <a:r>
              <a:rPr b="0" i="0" lang="en-US" sz="18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     in all VET cycles</a:t>
            </a:r>
            <a:endParaRPr b="0" i="0" sz="1800" u="none" cap="none" strike="noStrike">
              <a:solidFill>
                <a:srgbClr val="00002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27"/>
          <p:cNvSpPr txBox="1"/>
          <p:nvPr/>
        </p:nvSpPr>
        <p:spPr>
          <a:xfrm>
            <a:off x="4553208" y="5120831"/>
            <a:ext cx="64095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b="0" i="0" lang="en-US" sz="18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A network of </a:t>
            </a:r>
            <a:r>
              <a:rPr b="1" i="0" lang="en-US" sz="1800" u="none" cap="none" strike="noStrik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CENTERS OF EXCELLENCE </a:t>
            </a:r>
            <a:endParaRPr b="1" i="0" sz="1800" u="none" cap="none" strike="noStrike">
              <a:solidFill>
                <a:srgbClr val="0070C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1" name="Google Shape;15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3097" y="2494212"/>
            <a:ext cx="3993655" cy="2904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8"/>
          <p:cNvSpPr txBox="1"/>
          <p:nvPr>
            <p:ph type="title"/>
          </p:nvPr>
        </p:nvSpPr>
        <p:spPr>
          <a:xfrm>
            <a:off x="838201" y="365129"/>
            <a:ext cx="79200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790"/>
              </a:buClr>
              <a:buSzPts val="3600"/>
              <a:buFont typeface="Montserrat"/>
              <a:buNone/>
            </a:pPr>
            <a:r>
              <a:rPr lang="en-US" sz="3300"/>
              <a:t>Integrating green practices in TVET.</a:t>
            </a:r>
            <a:br>
              <a:rPr lang="en-US" sz="3300"/>
            </a:br>
            <a:r>
              <a:rPr lang="en-US" sz="3300"/>
              <a:t>Education and training</a:t>
            </a:r>
            <a:endParaRPr sz="3300"/>
          </a:p>
        </p:txBody>
      </p:sp>
      <p:sp>
        <p:nvSpPr>
          <p:cNvPr id="157" name="Google Shape;157;p28"/>
          <p:cNvSpPr txBox="1"/>
          <p:nvPr/>
        </p:nvSpPr>
        <p:spPr>
          <a:xfrm>
            <a:off x="2614127" y="6031206"/>
            <a:ext cx="8348589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US" sz="2400" u="none" cap="none" strike="noStrike">
                <a:solidFill>
                  <a:schemeClr val="lt2"/>
                </a:solidFill>
                <a:latin typeface="ADLaM Display"/>
                <a:ea typeface="ADLaM Display"/>
                <a:cs typeface="ADLaM Display"/>
                <a:sym typeface="ADLaM Display"/>
              </a:rPr>
              <a:t>El camino para el cambio a un desarrollo sostenible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8"/>
          <p:cNvSpPr txBox="1"/>
          <p:nvPr/>
        </p:nvSpPr>
        <p:spPr>
          <a:xfrm>
            <a:off x="661738" y="3109470"/>
            <a:ext cx="641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3655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Montserrat"/>
              <a:buChar char="⮚"/>
            </a:pPr>
            <a:r>
              <a:rPr i="0" lang="en-US" sz="19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Knowledge, understanding and </a:t>
            </a:r>
            <a:r>
              <a:rPr i="1" lang="en-US" sz="19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critical thinking </a:t>
            </a:r>
            <a:endParaRPr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28"/>
          <p:cNvSpPr txBox="1"/>
          <p:nvPr/>
        </p:nvSpPr>
        <p:spPr>
          <a:xfrm>
            <a:off x="661738" y="3556530"/>
            <a:ext cx="8348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7940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Montserrat"/>
              <a:buChar char="⮚"/>
            </a:pPr>
            <a:r>
              <a:rPr i="0" lang="en-US" sz="19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Empathy, solidarity and care for nature</a:t>
            </a:r>
            <a:endParaRPr i="0" sz="1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28"/>
          <p:cNvSpPr txBox="1"/>
          <p:nvPr/>
        </p:nvSpPr>
        <p:spPr>
          <a:xfrm>
            <a:off x="661738" y="4103360"/>
            <a:ext cx="641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7940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Montserrat"/>
              <a:buChar char="⮚"/>
            </a:pPr>
            <a:r>
              <a:rPr i="1" lang="en-US" sz="19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Project-based learning </a:t>
            </a:r>
            <a:endParaRPr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28"/>
          <p:cNvSpPr txBox="1"/>
          <p:nvPr/>
        </p:nvSpPr>
        <p:spPr>
          <a:xfrm>
            <a:off x="661737" y="4688180"/>
            <a:ext cx="7026300" cy="8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7940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Montserrat"/>
              <a:buChar char="⮚"/>
            </a:pPr>
            <a:r>
              <a:rPr i="1" lang="en-US" sz="19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Erasmus+ CENTERS OF VOCATIONAL EXCELLENCE</a:t>
            </a:r>
            <a:endParaRPr i="0" sz="1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i="1" lang="en-US" sz="19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( Educators, public, private stakeholders)</a:t>
            </a:r>
            <a:endParaRPr i="0" sz="1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2" name="Google Shape;162;p28"/>
          <p:cNvSpPr txBox="1"/>
          <p:nvPr/>
        </p:nvSpPr>
        <p:spPr>
          <a:xfrm>
            <a:off x="661738" y="5622406"/>
            <a:ext cx="6416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7940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Montserrat"/>
              <a:buChar char="⮚"/>
            </a:pPr>
            <a:r>
              <a:rPr i="1" lang="en-US" sz="19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Project Cooperation with different TVET centers</a:t>
            </a:r>
            <a:endParaRPr i="0" sz="1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28"/>
          <p:cNvSpPr txBox="1"/>
          <p:nvPr/>
        </p:nvSpPr>
        <p:spPr>
          <a:xfrm>
            <a:off x="535670" y="2119829"/>
            <a:ext cx="1112066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4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European recommendation on Vocational Education and Training for sustainable competitiveness, social fairness and resilience,</a:t>
            </a:r>
            <a:endParaRPr i="0" sz="14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64" name="Google Shape;16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25048" y="3103339"/>
            <a:ext cx="2004844" cy="193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/>
          <p:nvPr>
            <p:ph type="title"/>
          </p:nvPr>
        </p:nvSpPr>
        <p:spPr>
          <a:xfrm>
            <a:off x="838201" y="365129"/>
            <a:ext cx="79200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790"/>
              </a:buClr>
              <a:buSzPts val="3600"/>
              <a:buFont typeface="Montserrat"/>
              <a:buNone/>
            </a:pPr>
            <a:r>
              <a:rPr lang="en-US" sz="3300"/>
              <a:t>Integrating green practices in TVET.</a:t>
            </a:r>
            <a:br>
              <a:rPr lang="en-US" sz="3300"/>
            </a:br>
            <a:r>
              <a:rPr lang="en-US" sz="3300"/>
              <a:t>Education and training</a:t>
            </a:r>
            <a:endParaRPr sz="3300"/>
          </a:p>
        </p:txBody>
      </p:sp>
      <p:sp>
        <p:nvSpPr>
          <p:cNvPr id="170" name="Google Shape;170;p29"/>
          <p:cNvSpPr txBox="1"/>
          <p:nvPr/>
        </p:nvSpPr>
        <p:spPr>
          <a:xfrm>
            <a:off x="661738" y="1750497"/>
            <a:ext cx="996805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4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RECOMMENDATIONS AND METHODOLOGIES ON LEARNING ABOUT SUSTAINABILITY IN TVET </a:t>
            </a:r>
            <a:endParaRPr i="0" sz="14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71" name="Google Shape;171;p29"/>
          <p:cNvSpPr txBox="1"/>
          <p:nvPr/>
        </p:nvSpPr>
        <p:spPr>
          <a:xfrm>
            <a:off x="446755" y="3001792"/>
            <a:ext cx="2858025" cy="3790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1" i="1" lang="en-US" sz="1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Project-based learning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9"/>
          <p:cNvSpPr txBox="1"/>
          <p:nvPr/>
        </p:nvSpPr>
        <p:spPr>
          <a:xfrm>
            <a:off x="2437343" y="3710046"/>
            <a:ext cx="6416842" cy="7007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1" i="1" lang="en-US" sz="1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Project cooperation with different stakeholders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US" sz="1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( Educators, publics, private</a:t>
            </a:r>
            <a:r>
              <a:rPr b="0" i="1" lang="en-US" sz="1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9"/>
          <p:cNvSpPr txBox="1"/>
          <p:nvPr/>
        </p:nvSpPr>
        <p:spPr>
          <a:xfrm>
            <a:off x="7561851" y="3122281"/>
            <a:ext cx="4533790" cy="377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b="1" i="1" lang="en-US" sz="1400" u="none" cap="none" strike="noStrik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Project Cooperation with different centers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9"/>
          <p:cNvSpPr txBox="1"/>
          <p:nvPr/>
        </p:nvSpPr>
        <p:spPr>
          <a:xfrm>
            <a:off x="446755" y="3569821"/>
            <a:ext cx="2594599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Create or transform a company by drawing up a sustainability plan by applying concepts such as circular economy, climate change, nature restoration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29"/>
          <p:cNvSpPr txBox="1"/>
          <p:nvPr/>
        </p:nvSpPr>
        <p:spPr>
          <a:xfrm>
            <a:off x="507690" y="5044679"/>
            <a:ext cx="2418512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Internships in companies applying sustainability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29"/>
          <p:cNvSpPr txBox="1"/>
          <p:nvPr/>
        </p:nvSpPr>
        <p:spPr>
          <a:xfrm>
            <a:off x="4490977" y="4476567"/>
            <a:ext cx="295485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CoP CoVEs) Community in Practice of centre of excellence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9"/>
          <p:cNvSpPr txBox="1"/>
          <p:nvPr/>
        </p:nvSpPr>
        <p:spPr>
          <a:xfrm>
            <a:off x="8531446" y="3756129"/>
            <a:ext cx="3213799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Erasmus K2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CF train in TVET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Learning to calculate Co2 emissions and taking actions to reduce it.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Different centres collaborate to </a:t>
            </a:r>
            <a:r>
              <a:rPr b="1" i="0" lang="en-US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improve school building efficiency, sustainable mobility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01778" y="5065539"/>
            <a:ext cx="2054091" cy="1396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/>
          <p:nvPr>
            <p:ph type="title"/>
          </p:nvPr>
        </p:nvSpPr>
        <p:spPr>
          <a:xfrm>
            <a:off x="838201" y="365129"/>
            <a:ext cx="79200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790"/>
              </a:buClr>
              <a:buSzPts val="3600"/>
              <a:buFont typeface="Montserrat"/>
              <a:buNone/>
            </a:pPr>
            <a:r>
              <a:rPr lang="en-US" sz="3300"/>
              <a:t>Integrating green practices in TVET.</a:t>
            </a:r>
            <a:br>
              <a:rPr lang="en-US" sz="3300"/>
            </a:br>
            <a:r>
              <a:rPr lang="en-US" sz="3300"/>
              <a:t>Education and training</a:t>
            </a:r>
            <a:endParaRPr sz="3300"/>
          </a:p>
        </p:txBody>
      </p:sp>
      <p:sp>
        <p:nvSpPr>
          <p:cNvPr id="184" name="Google Shape;184;p30"/>
          <p:cNvSpPr txBox="1"/>
          <p:nvPr/>
        </p:nvSpPr>
        <p:spPr>
          <a:xfrm>
            <a:off x="661738" y="1750497"/>
            <a:ext cx="9968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BEST PRACTICES FOR SUSTAINABILITY </a:t>
            </a:r>
            <a:endParaRPr i="0" sz="22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i="0" lang="en-US" sz="2200" u="none" cap="none" strike="noStrik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FROM TVET TRAINING TO LABOUR MARKET IMPLEMENTATION</a:t>
            </a:r>
            <a:endParaRPr i="0" sz="2200" u="none" cap="none" strike="noStrik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85" name="Google Shape;185;p30"/>
          <p:cNvSpPr txBox="1"/>
          <p:nvPr/>
        </p:nvSpPr>
        <p:spPr>
          <a:xfrm>
            <a:off x="838201" y="4470938"/>
            <a:ext cx="453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206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Energy sovereignty</a:t>
            </a:r>
            <a:endParaRPr b="1" i="0" sz="2400" u="none" cap="none" strike="noStrike">
              <a:solidFill>
                <a:srgbClr val="00206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86" name="Google Shape;186;p30"/>
          <p:cNvSpPr txBox="1"/>
          <p:nvPr/>
        </p:nvSpPr>
        <p:spPr>
          <a:xfrm>
            <a:off x="838201" y="2901952"/>
            <a:ext cx="640854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206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Waste/resource management and circular economy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0"/>
          <p:cNvSpPr txBox="1"/>
          <p:nvPr/>
        </p:nvSpPr>
        <p:spPr>
          <a:xfrm>
            <a:off x="838201" y="3871111"/>
            <a:ext cx="329786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206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Food sovereignty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1"/>
          <p:cNvSpPr txBox="1"/>
          <p:nvPr>
            <p:ph type="title"/>
          </p:nvPr>
        </p:nvSpPr>
        <p:spPr>
          <a:xfrm>
            <a:off x="838201" y="365129"/>
            <a:ext cx="79200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4790"/>
              </a:buClr>
              <a:buSzPts val="1800"/>
              <a:buNone/>
            </a:pPr>
            <a:r>
              <a:rPr b="1" lang="en-US">
                <a:solidFill>
                  <a:srgbClr val="00206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Waste/resource management and circular economy </a:t>
            </a:r>
            <a:endParaRPr sz="3200"/>
          </a:p>
        </p:txBody>
      </p:sp>
      <p:pic>
        <p:nvPicPr>
          <p:cNvPr descr="Imagen que contiene Diagrama&#10;&#10;Descripción generada automáticamente" id="193" name="Google Shape;19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4164" y="1690692"/>
            <a:ext cx="8094688" cy="4949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Grayscale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2017-05-24T15:16:35Z</dcterms:created>
  <dc:creator>Bill Mawhinney</dc:creator>
</cp:coreProperties>
</file>